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036bc1d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036bc1d4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036bc1d4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036bc1d4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036bc1d4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036bc1d4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036bc1d4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036bc1d4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036bc1d4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036bc1d4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036bc1d4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036bc1d4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036bc1d4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036bc1d4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036bc1d4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036bc1d4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036bc1d4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036bc1d4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036bc1d4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036bc1d4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51bf85a7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51bf85a7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036bc1d4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036bc1d4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036bc1d4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036bc1d4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036bc1d4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036bc1d4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036bc1d4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036bc1d4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0380176ff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0380176ff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036bc1d4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036bc1d4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0380176f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0380176ff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0380176ff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0380176ff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0380176ff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0380176ff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0380176ff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0380176ff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8034d9b29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034d9b29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0380176ff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0380176ff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0380176ff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0380176ff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0380176ff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0380176ff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0380176ff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0380176ff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0380176ff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0380176ff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50419d3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50419d3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50419d3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50419d3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50419d3c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50419d3c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850419d3c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50419d3c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7e5f1e4a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7e5f1e4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0380176ff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0380176ff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7e5f1e4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7e5f1e4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7e779d3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7e779d3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7e779d3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7e779d3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7e779d3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7e779d3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7e779d3f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7e779d3f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51bf85a7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51bf85a7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7e779d3f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7e779d3f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51bf85a7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51bf85a7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8036bc1d4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036bc1d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036bc1d4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036bc1d4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036bc1d4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036bc1d4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036bc1d4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036bc1d4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036bc1d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036bc1d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5" name="Google Shape;55;p13"/>
          <p:cNvSpPr txBox="1"/>
          <p:nvPr/>
        </p:nvSpPr>
        <p:spPr>
          <a:xfrm>
            <a:off x="-88675" y="-77600"/>
            <a:ext cx="8313900" cy="12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sz="3600"/>
          </a:p>
        </p:txBody>
      </p:sp>
      <p:sp>
        <p:nvSpPr>
          <p:cNvPr id="56" name="Google Shape;56;p13"/>
          <p:cNvSpPr txBox="1"/>
          <p:nvPr/>
        </p:nvSpPr>
        <p:spPr>
          <a:xfrm>
            <a:off x="498825" y="587500"/>
            <a:ext cx="87906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sz="3600" u="sng">
              <a:solidFill>
                <a:srgbClr val="CC0000"/>
              </a:solidFill>
            </a:endParaRPr>
          </a:p>
        </p:txBody>
      </p:sp>
      <p:sp>
        <p:nvSpPr>
          <p:cNvPr id="57" name="Google Shape;57;p13"/>
          <p:cNvSpPr/>
          <p:nvPr/>
        </p:nvSpPr>
        <p:spPr>
          <a:xfrm>
            <a:off x="450650" y="3988641"/>
            <a:ext cx="8198371" cy="596992"/>
          </a:xfrm>
          <a:prstGeom prst="rect">
            <a:avLst/>
          </a:prstGeom>
        </p:spPr>
        <p:txBody>
          <a:bodyPr>
            <a:prstTxWarp prst="textPlain"/>
          </a:bodyPr>
          <a:lstStyle/>
          <a:p>
            <a:pPr lvl="0" algn="ctr"/>
            <a:r>
              <a:rPr b="1" i="0">
                <a:ln cap="flat" cmpd="sng" w="9525">
                  <a:solidFill>
                    <a:srgbClr val="434343"/>
                  </a:solidFill>
                  <a:prstDash val="solid"/>
                  <a:round/>
                  <a:headEnd len="sm" w="sm" type="none"/>
                  <a:tailEnd len="sm" w="sm" type="none"/>
                </a:ln>
                <a:solidFill>
                  <a:srgbClr val="4A86E8"/>
                </a:solidFill>
                <a:latin typeface="Arial"/>
              </a:rPr>
              <a:t>VIRUS DESTROYERS</a:t>
            </a:r>
          </a:p>
        </p:txBody>
      </p:sp>
      <p:pic>
        <p:nvPicPr>
          <p:cNvPr id="58" name="Google Shape;58;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9" name="Google Shape;59;p13"/>
          <p:cNvSpPr txBox="1"/>
          <p:nvPr/>
        </p:nvSpPr>
        <p:spPr>
          <a:xfrm>
            <a:off x="-30925" y="99800"/>
            <a:ext cx="81984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sz="3600" u="sng">
              <a:solidFill>
                <a:srgbClr val="CC0000"/>
              </a:solidFill>
            </a:endParaRPr>
          </a:p>
        </p:txBody>
      </p:sp>
      <p:sp>
        <p:nvSpPr>
          <p:cNvPr id="60" name="Google Shape;60;p13"/>
          <p:cNvSpPr/>
          <p:nvPr/>
        </p:nvSpPr>
        <p:spPr>
          <a:xfrm>
            <a:off x="709450" y="1687750"/>
            <a:ext cx="678725" cy="837950"/>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00FF"/>
                </a:solidFill>
                <a:latin typeface="Arial"/>
              </a:rPr>
              <a:t>C</a:t>
            </a:r>
          </a:p>
        </p:txBody>
      </p:sp>
      <p:pic>
        <p:nvPicPr>
          <p:cNvPr id="61" name="Google Shape;61;p13"/>
          <p:cNvPicPr preferRelativeResize="0"/>
          <p:nvPr/>
        </p:nvPicPr>
        <p:blipFill>
          <a:blip r:embed="rId4">
            <a:alphaModFix/>
          </a:blip>
          <a:stretch>
            <a:fillRect/>
          </a:stretch>
        </p:blipFill>
        <p:spPr>
          <a:xfrm>
            <a:off x="1451600" y="1618975"/>
            <a:ext cx="798125" cy="975500"/>
          </a:xfrm>
          <a:prstGeom prst="rect">
            <a:avLst/>
          </a:prstGeom>
          <a:noFill/>
          <a:ln>
            <a:noFill/>
          </a:ln>
        </p:spPr>
      </p:pic>
      <p:sp>
        <p:nvSpPr>
          <p:cNvPr id="62" name="Google Shape;62;p13"/>
          <p:cNvSpPr/>
          <p:nvPr/>
        </p:nvSpPr>
        <p:spPr>
          <a:xfrm>
            <a:off x="2357525" y="1713750"/>
            <a:ext cx="2730552" cy="785974"/>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00FF"/>
                </a:solidFill>
                <a:latin typeface="Arial"/>
              </a:rPr>
              <a:t>RONA</a:t>
            </a:r>
          </a:p>
        </p:txBody>
      </p:sp>
      <p:sp>
        <p:nvSpPr>
          <p:cNvPr id="63" name="Google Shape;63;p13"/>
          <p:cNvSpPr/>
          <p:nvPr/>
        </p:nvSpPr>
        <p:spPr>
          <a:xfrm>
            <a:off x="5195875" y="1712675"/>
            <a:ext cx="3201016" cy="788113"/>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4A86E8"/>
                </a:solidFill>
                <a:latin typeface="Arial"/>
              </a:rPr>
              <a:t>VIRUS</a:t>
            </a:r>
          </a:p>
        </p:txBody>
      </p:sp>
      <p:sp>
        <p:nvSpPr>
          <p:cNvPr id="64" name="Google Shape;64;p13"/>
          <p:cNvSpPr/>
          <p:nvPr/>
        </p:nvSpPr>
        <p:spPr>
          <a:xfrm>
            <a:off x="340725" y="413789"/>
            <a:ext cx="8285751" cy="596976"/>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274E13"/>
                </a:solidFill>
                <a:latin typeface="Arial"/>
              </a:rPr>
              <a:t>CLINICAL SYMPTOMS DETECTION</a:t>
            </a:r>
          </a:p>
        </p:txBody>
      </p:sp>
      <p:sp>
        <p:nvSpPr>
          <p:cNvPr id="65" name="Google Shape;65;p13"/>
          <p:cNvSpPr/>
          <p:nvPr/>
        </p:nvSpPr>
        <p:spPr>
          <a:xfrm>
            <a:off x="473213" y="3202676"/>
            <a:ext cx="8153254" cy="785975"/>
          </a:xfrm>
          <a:prstGeom prst="rect">
            <a:avLst/>
          </a:prstGeom>
        </p:spPr>
        <p:txBody>
          <a:bodyPr>
            <a:prstTxWarp prst="textPlain"/>
          </a:bodyPr>
          <a:lstStyle/>
          <a:p>
            <a:pPr lvl="0" algn="ctr"/>
            <a:r>
              <a:rPr b="1" i="1">
                <a:ln cap="flat" cmpd="sng" w="9525">
                  <a:solidFill>
                    <a:schemeClr val="dk2"/>
                  </a:solidFill>
                  <a:prstDash val="solid"/>
                  <a:round/>
                  <a:headEnd len="sm" w="sm" type="none"/>
                  <a:tailEnd len="sm" w="sm" type="none"/>
                </a:ln>
                <a:solidFill>
                  <a:srgbClr val="DD7E6B"/>
                </a:solidFill>
                <a:latin typeface="Arial"/>
              </a:rPr>
              <a:t>VIRUS DESTROYERS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ctrTitle"/>
          </p:nvPr>
        </p:nvSpPr>
        <p:spPr>
          <a:xfrm>
            <a:off x="227125" y="0"/>
            <a:ext cx="8589300" cy="6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breathing problem</a:t>
            </a:r>
            <a:r>
              <a:rPr lang="en-GB" sz="3000"/>
              <a:t> as our feature ?</a:t>
            </a:r>
            <a:endParaRPr sz="3000"/>
          </a:p>
        </p:txBody>
      </p:sp>
      <p:sp>
        <p:nvSpPr>
          <p:cNvPr id="136" name="Google Shape;136;p22"/>
          <p:cNvSpPr txBox="1"/>
          <p:nvPr>
            <p:ph idx="1" type="subTitle"/>
          </p:nvPr>
        </p:nvSpPr>
        <p:spPr>
          <a:xfrm>
            <a:off x="448050" y="1376275"/>
            <a:ext cx="2535600" cy="342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As this jointplot gr</a:t>
            </a:r>
            <a:r>
              <a:rPr lang="en-GB" sz="1800"/>
              <a:t>aph of kde kind shows that the people lies mainly at 1.0 level so, people who have breathing problem will be suffered from corona.</a:t>
            </a:r>
            <a:endParaRPr sz="1800"/>
          </a:p>
        </p:txBody>
      </p:sp>
      <p:pic>
        <p:nvPicPr>
          <p:cNvPr id="137" name="Google Shape;137;p22"/>
          <p:cNvPicPr preferRelativeResize="0"/>
          <p:nvPr/>
        </p:nvPicPr>
        <p:blipFill>
          <a:blip r:embed="rId3">
            <a:alphaModFix/>
          </a:blip>
          <a:stretch>
            <a:fillRect/>
          </a:stretch>
        </p:blipFill>
        <p:spPr>
          <a:xfrm>
            <a:off x="3084100" y="673075"/>
            <a:ext cx="6059899" cy="4470425"/>
          </a:xfrm>
          <a:prstGeom prst="rect">
            <a:avLst/>
          </a:prstGeom>
          <a:noFill/>
          <a:ln>
            <a:noFill/>
          </a:ln>
        </p:spPr>
      </p:pic>
      <p:sp>
        <p:nvSpPr>
          <p:cNvPr id="138" name="Google Shape;13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ctrTitle"/>
          </p:nvPr>
        </p:nvSpPr>
        <p:spPr>
          <a:xfrm>
            <a:off x="-180575" y="120550"/>
            <a:ext cx="8398200" cy="56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drowsiness</a:t>
            </a:r>
            <a:r>
              <a:rPr lang="en-GB" sz="3000"/>
              <a:t> as our feature ?</a:t>
            </a:r>
            <a:endParaRPr sz="3000"/>
          </a:p>
        </p:txBody>
      </p:sp>
      <p:sp>
        <p:nvSpPr>
          <p:cNvPr id="144" name="Google Shape;144;p23"/>
          <p:cNvSpPr txBox="1"/>
          <p:nvPr>
            <p:ph idx="1" type="subTitle"/>
          </p:nvPr>
        </p:nvSpPr>
        <p:spPr>
          <a:xfrm>
            <a:off x="426150" y="1241575"/>
            <a:ext cx="2487300" cy="179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This jointplot graph of kde kind shows that the people </a:t>
            </a:r>
            <a:r>
              <a:rPr lang="en-GB" sz="1800"/>
              <a:t>having drowsiness have higher chance of infected from corona.</a:t>
            </a:r>
            <a:endParaRPr sz="1800"/>
          </a:p>
          <a:p>
            <a:pPr indent="0" lvl="0" marL="0" rtl="0" algn="just">
              <a:spcBef>
                <a:spcPts val="0"/>
              </a:spcBef>
              <a:spcAft>
                <a:spcPts val="0"/>
              </a:spcAft>
              <a:buNone/>
            </a:pPr>
            <a:r>
              <a:t/>
            </a:r>
            <a:endParaRPr sz="1800"/>
          </a:p>
        </p:txBody>
      </p:sp>
      <p:pic>
        <p:nvPicPr>
          <p:cNvPr id="145" name="Google Shape;145;p23"/>
          <p:cNvPicPr preferRelativeResize="0"/>
          <p:nvPr/>
        </p:nvPicPr>
        <p:blipFill>
          <a:blip r:embed="rId3">
            <a:alphaModFix/>
          </a:blip>
          <a:stretch>
            <a:fillRect/>
          </a:stretch>
        </p:blipFill>
        <p:spPr>
          <a:xfrm>
            <a:off x="3033850" y="843850"/>
            <a:ext cx="6110150" cy="4058549"/>
          </a:xfrm>
          <a:prstGeom prst="rect">
            <a:avLst/>
          </a:prstGeom>
          <a:noFill/>
          <a:ln>
            <a:noFill/>
          </a:ln>
        </p:spPr>
      </p:pic>
      <p:sp>
        <p:nvSpPr>
          <p:cNvPr id="146" name="Google Shape;14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ctrTitle"/>
          </p:nvPr>
        </p:nvSpPr>
        <p:spPr>
          <a:xfrm>
            <a:off x="42525" y="251150"/>
            <a:ext cx="8549100" cy="4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pain in chest</a:t>
            </a:r>
            <a:r>
              <a:rPr lang="en-GB" sz="3000"/>
              <a:t> as our feature?</a:t>
            </a:r>
            <a:endParaRPr sz="3000"/>
          </a:p>
        </p:txBody>
      </p:sp>
      <p:sp>
        <p:nvSpPr>
          <p:cNvPr id="152" name="Google Shape;152;p24"/>
          <p:cNvSpPr txBox="1"/>
          <p:nvPr>
            <p:ph idx="1" type="subTitle"/>
          </p:nvPr>
        </p:nvSpPr>
        <p:spPr>
          <a:xfrm>
            <a:off x="595025" y="1054075"/>
            <a:ext cx="2197800" cy="29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just">
              <a:spcBef>
                <a:spcPts val="0"/>
              </a:spcBef>
              <a:spcAft>
                <a:spcPts val="0"/>
              </a:spcAft>
              <a:buNone/>
            </a:pPr>
            <a:r>
              <a:rPr lang="en-GB" sz="1800"/>
              <a:t>This jointplot graph of k</a:t>
            </a:r>
            <a:r>
              <a:rPr lang="en-GB" sz="1800"/>
              <a:t>de kind</a:t>
            </a:r>
            <a:r>
              <a:rPr lang="en-GB" sz="1800"/>
              <a:t> clearly shows that the people having pain in chest mainly lies at 1.0 level so have a probability of </a:t>
            </a:r>
            <a:r>
              <a:rPr lang="en-GB" sz="1800"/>
              <a:t>suffering from corona.</a:t>
            </a:r>
            <a:endParaRPr sz="1800"/>
          </a:p>
          <a:p>
            <a:pPr indent="0" lvl="0" marL="0" rtl="0" algn="l">
              <a:spcBef>
                <a:spcPts val="0"/>
              </a:spcBef>
              <a:spcAft>
                <a:spcPts val="0"/>
              </a:spcAft>
              <a:buNone/>
            </a:pPr>
            <a:r>
              <a:t/>
            </a:r>
            <a:endParaRPr sz="1800"/>
          </a:p>
        </p:txBody>
      </p:sp>
      <p:pic>
        <p:nvPicPr>
          <p:cNvPr id="153" name="Google Shape;153;p24"/>
          <p:cNvPicPr preferRelativeResize="0"/>
          <p:nvPr/>
        </p:nvPicPr>
        <p:blipFill rotWithShape="1">
          <a:blip r:embed="rId3">
            <a:alphaModFix/>
          </a:blip>
          <a:srcRect b="0" l="-34228" r="0" t="0"/>
          <a:stretch/>
        </p:blipFill>
        <p:spPr>
          <a:xfrm>
            <a:off x="823775" y="733250"/>
            <a:ext cx="8195251" cy="4279651"/>
          </a:xfrm>
          <a:prstGeom prst="rect">
            <a:avLst/>
          </a:prstGeom>
          <a:noFill/>
          <a:ln>
            <a:noFill/>
          </a:ln>
        </p:spPr>
      </p:pic>
      <p:sp>
        <p:nvSpPr>
          <p:cNvPr id="154" name="Google Shape;15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ctrTitle"/>
          </p:nvPr>
        </p:nvSpPr>
        <p:spPr>
          <a:xfrm>
            <a:off x="70325" y="-360300"/>
            <a:ext cx="7976400" cy="101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travel </a:t>
            </a:r>
            <a:r>
              <a:rPr b="1" lang="en-GB" sz="3000"/>
              <a:t>history</a:t>
            </a:r>
            <a:r>
              <a:rPr lang="en-GB" sz="3000"/>
              <a:t> as a feature? </a:t>
            </a:r>
            <a:endParaRPr sz="3000"/>
          </a:p>
        </p:txBody>
      </p:sp>
      <p:sp>
        <p:nvSpPr>
          <p:cNvPr id="160" name="Google Shape;160;p25"/>
          <p:cNvSpPr txBox="1"/>
          <p:nvPr>
            <p:ph idx="1" type="subTitle"/>
          </p:nvPr>
        </p:nvSpPr>
        <p:spPr>
          <a:xfrm>
            <a:off x="482200" y="1293600"/>
            <a:ext cx="2682300" cy="384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As the virus spread from gathering in crowds and if we come in contact with people suffering from corona , so this jointplot graph of reg kind shows that travel history plays a great r</a:t>
            </a:r>
            <a:r>
              <a:rPr lang="en-GB" sz="1800"/>
              <a:t>ole in the prediction of corona disease.</a:t>
            </a:r>
            <a:endParaRPr sz="1800"/>
          </a:p>
          <a:p>
            <a:pPr indent="0" lvl="0" marL="0" rtl="0" algn="l">
              <a:spcBef>
                <a:spcPts val="0"/>
              </a:spcBef>
              <a:spcAft>
                <a:spcPts val="0"/>
              </a:spcAft>
              <a:buNone/>
            </a:pPr>
            <a:r>
              <a:t/>
            </a:r>
            <a:endParaRPr sz="1800"/>
          </a:p>
        </p:txBody>
      </p:sp>
      <p:pic>
        <p:nvPicPr>
          <p:cNvPr id="161" name="Google Shape;161;p25"/>
          <p:cNvPicPr preferRelativeResize="0"/>
          <p:nvPr/>
        </p:nvPicPr>
        <p:blipFill>
          <a:blip r:embed="rId3">
            <a:alphaModFix/>
          </a:blip>
          <a:stretch>
            <a:fillRect/>
          </a:stretch>
        </p:blipFill>
        <p:spPr>
          <a:xfrm>
            <a:off x="3234775" y="757450"/>
            <a:ext cx="5665899" cy="4114801"/>
          </a:xfrm>
          <a:prstGeom prst="rect">
            <a:avLst/>
          </a:prstGeom>
          <a:noFill/>
          <a:ln>
            <a:noFill/>
          </a:ln>
        </p:spPr>
      </p:pic>
      <p:sp>
        <p:nvSpPr>
          <p:cNvPr id="162" name="Google Shape;16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type="ctrTitle"/>
          </p:nvPr>
        </p:nvSpPr>
        <p:spPr>
          <a:xfrm>
            <a:off x="261450" y="120550"/>
            <a:ext cx="7363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diabetes </a:t>
            </a:r>
            <a:r>
              <a:rPr lang="en-GB" sz="3000"/>
              <a:t>as our feature ?</a:t>
            </a:r>
            <a:endParaRPr sz="3000"/>
          </a:p>
        </p:txBody>
      </p:sp>
      <p:sp>
        <p:nvSpPr>
          <p:cNvPr id="168" name="Google Shape;168;p26"/>
          <p:cNvSpPr txBox="1"/>
          <p:nvPr>
            <p:ph idx="1" type="subTitle"/>
          </p:nvPr>
        </p:nvSpPr>
        <p:spPr>
          <a:xfrm>
            <a:off x="570975" y="1274525"/>
            <a:ext cx="2472900" cy="286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As it is clear from this stripplot graph that the people have higher diabetes rate were </a:t>
            </a:r>
            <a:r>
              <a:rPr lang="en-GB" sz="1800"/>
              <a:t>more likely to have serious complication and so to die from </a:t>
            </a:r>
            <a:r>
              <a:rPr lang="en-GB" sz="1800"/>
              <a:t>coronavirus</a:t>
            </a:r>
            <a:r>
              <a:rPr lang="en-GB" sz="1800"/>
              <a:t>.</a:t>
            </a:r>
            <a:endParaRPr sz="1800"/>
          </a:p>
        </p:txBody>
      </p:sp>
      <p:pic>
        <p:nvPicPr>
          <p:cNvPr id="169" name="Google Shape;169;p26"/>
          <p:cNvPicPr preferRelativeResize="0"/>
          <p:nvPr/>
        </p:nvPicPr>
        <p:blipFill>
          <a:blip r:embed="rId3">
            <a:alphaModFix/>
          </a:blip>
          <a:stretch>
            <a:fillRect/>
          </a:stretch>
        </p:blipFill>
        <p:spPr>
          <a:xfrm>
            <a:off x="3295050" y="743400"/>
            <a:ext cx="5848949" cy="4259450"/>
          </a:xfrm>
          <a:prstGeom prst="rect">
            <a:avLst/>
          </a:prstGeom>
          <a:noFill/>
          <a:ln>
            <a:noFill/>
          </a:ln>
        </p:spPr>
      </p:pic>
      <p:sp>
        <p:nvSpPr>
          <p:cNvPr id="170" name="Google Shape;17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ctrTitle"/>
          </p:nvPr>
        </p:nvSpPr>
        <p:spPr>
          <a:xfrm>
            <a:off x="150950" y="180825"/>
            <a:ext cx="8227200" cy="56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heart disease</a:t>
            </a:r>
            <a:r>
              <a:rPr lang="en-GB" sz="3000"/>
              <a:t> as our feature ?</a:t>
            </a:r>
            <a:endParaRPr sz="3000"/>
          </a:p>
        </p:txBody>
      </p:sp>
      <p:sp>
        <p:nvSpPr>
          <p:cNvPr id="176" name="Google Shape;176;p27"/>
          <p:cNvSpPr txBox="1"/>
          <p:nvPr>
            <p:ph idx="1" type="subTitle"/>
          </p:nvPr>
        </p:nvSpPr>
        <p:spPr>
          <a:xfrm>
            <a:off x="462100" y="1285775"/>
            <a:ext cx="2411100" cy="246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From this </a:t>
            </a:r>
            <a:r>
              <a:rPr lang="en-GB" sz="1800"/>
              <a:t>violin plot</a:t>
            </a:r>
            <a:r>
              <a:rPr lang="en-GB" sz="1800"/>
              <a:t> graph the people having heart dise</a:t>
            </a:r>
            <a:r>
              <a:rPr lang="en-GB" sz="1800"/>
              <a:t>ase, the spread of corona is the worry for those people and would</a:t>
            </a:r>
            <a:r>
              <a:rPr lang="en-GB" sz="1800"/>
              <a:t> suffer from corona.</a:t>
            </a:r>
            <a:endParaRPr sz="1800"/>
          </a:p>
          <a:p>
            <a:pPr indent="0" lvl="0" marL="0" rtl="0" algn="just">
              <a:spcBef>
                <a:spcPts val="0"/>
              </a:spcBef>
              <a:spcAft>
                <a:spcPts val="0"/>
              </a:spcAft>
              <a:buNone/>
            </a:pPr>
            <a:r>
              <a:t/>
            </a:r>
            <a:endParaRPr sz="1800"/>
          </a:p>
        </p:txBody>
      </p:sp>
      <p:pic>
        <p:nvPicPr>
          <p:cNvPr id="177" name="Google Shape;177;p27"/>
          <p:cNvPicPr preferRelativeResize="0"/>
          <p:nvPr/>
        </p:nvPicPr>
        <p:blipFill>
          <a:blip r:embed="rId3">
            <a:alphaModFix/>
          </a:blip>
          <a:stretch>
            <a:fillRect/>
          </a:stretch>
        </p:blipFill>
        <p:spPr>
          <a:xfrm>
            <a:off x="3073900" y="663025"/>
            <a:ext cx="5929824" cy="4319750"/>
          </a:xfrm>
          <a:prstGeom prst="rect">
            <a:avLst/>
          </a:prstGeom>
          <a:noFill/>
          <a:ln>
            <a:noFill/>
          </a:ln>
        </p:spPr>
      </p:pic>
      <p:sp>
        <p:nvSpPr>
          <p:cNvPr id="178" name="Google Shape;17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ctrTitle"/>
          </p:nvPr>
        </p:nvSpPr>
        <p:spPr>
          <a:xfrm>
            <a:off x="0" y="0"/>
            <a:ext cx="7855500" cy="72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lung disease</a:t>
            </a:r>
            <a:r>
              <a:rPr lang="en-GB" sz="3000"/>
              <a:t> as a feature?</a:t>
            </a:r>
            <a:endParaRPr sz="3000"/>
          </a:p>
        </p:txBody>
      </p:sp>
      <p:sp>
        <p:nvSpPr>
          <p:cNvPr id="184" name="Google Shape;184;p28"/>
          <p:cNvSpPr txBox="1"/>
          <p:nvPr>
            <p:ph idx="1" type="subTitle"/>
          </p:nvPr>
        </p:nvSpPr>
        <p:spPr>
          <a:xfrm>
            <a:off x="512350" y="915275"/>
            <a:ext cx="2199900" cy="2409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As it is clear from t</a:t>
            </a:r>
            <a:r>
              <a:rPr lang="en-GB" sz="1800"/>
              <a:t>his swarmplot  graph that the people who have lung disease cause lasting lung damage and so have a high chance of suffering from corona.</a:t>
            </a:r>
            <a:endParaRPr sz="1800"/>
          </a:p>
          <a:p>
            <a:pPr indent="0" lvl="0" marL="0" rtl="0" algn="ctr">
              <a:spcBef>
                <a:spcPts val="0"/>
              </a:spcBef>
              <a:spcAft>
                <a:spcPts val="0"/>
              </a:spcAft>
              <a:buNone/>
            </a:pPr>
            <a:r>
              <a:t/>
            </a:r>
            <a:endParaRPr sz="1800"/>
          </a:p>
        </p:txBody>
      </p:sp>
      <p:pic>
        <p:nvPicPr>
          <p:cNvPr id="185" name="Google Shape;185;p28"/>
          <p:cNvPicPr preferRelativeResize="0"/>
          <p:nvPr/>
        </p:nvPicPr>
        <p:blipFill>
          <a:blip r:embed="rId3">
            <a:alphaModFix/>
          </a:blip>
          <a:stretch>
            <a:fillRect/>
          </a:stretch>
        </p:blipFill>
        <p:spPr>
          <a:xfrm>
            <a:off x="2953501" y="630875"/>
            <a:ext cx="6190500" cy="4402124"/>
          </a:xfrm>
          <a:prstGeom prst="rect">
            <a:avLst/>
          </a:prstGeom>
          <a:noFill/>
          <a:ln>
            <a:noFill/>
          </a:ln>
        </p:spPr>
      </p:pic>
      <p:sp>
        <p:nvSpPr>
          <p:cNvPr id="186" name="Google Shape;18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ctrTitle"/>
          </p:nvPr>
        </p:nvSpPr>
        <p:spPr>
          <a:xfrm rot="-373">
            <a:off x="0" y="-425491"/>
            <a:ext cx="8298000" cy="108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reduc</a:t>
            </a:r>
            <a:r>
              <a:rPr b="1" lang="en-GB" sz="3000"/>
              <a:t>ed immunity</a:t>
            </a:r>
            <a:r>
              <a:rPr lang="en-GB" sz="3000"/>
              <a:t> as a feature ?</a:t>
            </a:r>
            <a:endParaRPr sz="3000"/>
          </a:p>
        </p:txBody>
      </p:sp>
      <p:sp>
        <p:nvSpPr>
          <p:cNvPr id="192" name="Google Shape;192;p29"/>
          <p:cNvSpPr txBox="1"/>
          <p:nvPr>
            <p:ph idx="1" type="subTitle"/>
          </p:nvPr>
        </p:nvSpPr>
        <p:spPr>
          <a:xfrm>
            <a:off x="431975" y="945300"/>
            <a:ext cx="2340600" cy="3252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The development of immunity through the corona virus shows immediate </a:t>
            </a:r>
            <a:r>
              <a:rPr lang="en-GB" sz="1800"/>
              <a:t>response</a:t>
            </a:r>
            <a:r>
              <a:rPr lang="en-GB" sz="1800"/>
              <a:t> and we see in this barplot graph tha</a:t>
            </a:r>
            <a:r>
              <a:rPr lang="en-GB" sz="1800"/>
              <a:t>t the people having higher chances of infected from corona.</a:t>
            </a:r>
            <a:endParaRPr sz="1800"/>
          </a:p>
        </p:txBody>
      </p:sp>
      <p:pic>
        <p:nvPicPr>
          <p:cNvPr id="193" name="Google Shape;193;p29"/>
          <p:cNvPicPr preferRelativeResize="0"/>
          <p:nvPr/>
        </p:nvPicPr>
        <p:blipFill>
          <a:blip r:embed="rId3">
            <a:alphaModFix/>
          </a:blip>
          <a:stretch>
            <a:fillRect/>
          </a:stretch>
        </p:blipFill>
        <p:spPr>
          <a:xfrm>
            <a:off x="2913249" y="592725"/>
            <a:ext cx="6224800" cy="4380000"/>
          </a:xfrm>
          <a:prstGeom prst="rect">
            <a:avLst/>
          </a:prstGeom>
          <a:noFill/>
          <a:ln>
            <a:noFill/>
          </a:ln>
        </p:spPr>
      </p:pic>
      <p:sp>
        <p:nvSpPr>
          <p:cNvPr id="194" name="Google Shape;19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ctrTitle"/>
          </p:nvPr>
        </p:nvSpPr>
        <p:spPr>
          <a:xfrm>
            <a:off x="146825" y="81750"/>
            <a:ext cx="9095400" cy="6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t>Why we use </a:t>
            </a:r>
            <a:r>
              <a:rPr b="1" lang="en-GB" sz="3000"/>
              <a:t>symp</a:t>
            </a:r>
            <a:r>
              <a:rPr b="1" lang="en-GB" sz="3000"/>
              <a:t>toms progressed</a:t>
            </a:r>
            <a:r>
              <a:rPr lang="en-GB" sz="3000"/>
              <a:t> as a feature?</a:t>
            </a:r>
            <a:endParaRPr sz="3000"/>
          </a:p>
        </p:txBody>
      </p:sp>
      <p:sp>
        <p:nvSpPr>
          <p:cNvPr id="200" name="Google Shape;200;p30"/>
          <p:cNvSpPr txBox="1"/>
          <p:nvPr>
            <p:ph idx="1" type="subTitle"/>
          </p:nvPr>
        </p:nvSpPr>
        <p:spPr>
          <a:xfrm>
            <a:off x="321450" y="1029875"/>
            <a:ext cx="1938900" cy="3622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Symptoms </a:t>
            </a:r>
            <a:r>
              <a:rPr lang="en-GB" sz="1800"/>
              <a:t>progressed is an important feature to go more close from corona</a:t>
            </a:r>
            <a:r>
              <a:rPr lang="en-GB" sz="1800"/>
              <a:t> and in this barplot graph people</a:t>
            </a:r>
            <a:r>
              <a:rPr lang="en-GB" sz="1800"/>
              <a:t> have higher chances of infected from corona.</a:t>
            </a:r>
            <a:endParaRPr sz="1800"/>
          </a:p>
        </p:txBody>
      </p:sp>
      <p:pic>
        <p:nvPicPr>
          <p:cNvPr id="201" name="Google Shape;201;p30"/>
          <p:cNvPicPr preferRelativeResize="0"/>
          <p:nvPr/>
        </p:nvPicPr>
        <p:blipFill>
          <a:blip r:embed="rId3">
            <a:alphaModFix/>
          </a:blip>
          <a:stretch>
            <a:fillRect/>
          </a:stretch>
        </p:blipFill>
        <p:spPr>
          <a:xfrm>
            <a:off x="2675425" y="713250"/>
            <a:ext cx="6468575" cy="4255449"/>
          </a:xfrm>
          <a:prstGeom prst="rect">
            <a:avLst/>
          </a:prstGeom>
          <a:noFill/>
          <a:ln>
            <a:noFill/>
          </a:ln>
        </p:spPr>
      </p:pic>
      <p:sp>
        <p:nvSpPr>
          <p:cNvPr id="202" name="Google Shape;20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1"/>
          <p:cNvSpPr txBox="1"/>
          <p:nvPr>
            <p:ph type="ctrTitle"/>
          </p:nvPr>
        </p:nvSpPr>
        <p:spPr>
          <a:xfrm>
            <a:off x="341550" y="0"/>
            <a:ext cx="8525100" cy="65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t>Why we use </a:t>
            </a:r>
            <a:r>
              <a:rPr b="1" lang="en-GB" sz="3000"/>
              <a:t>High blood pressure</a:t>
            </a:r>
            <a:r>
              <a:rPr lang="en-GB" sz="3000"/>
              <a:t> as a feature? </a:t>
            </a:r>
            <a:endParaRPr sz="3000"/>
          </a:p>
        </p:txBody>
      </p:sp>
      <p:sp>
        <p:nvSpPr>
          <p:cNvPr id="208" name="Google Shape;208;p31"/>
          <p:cNvSpPr txBox="1"/>
          <p:nvPr>
            <p:ph idx="1" type="subTitle"/>
          </p:nvPr>
        </p:nvSpPr>
        <p:spPr>
          <a:xfrm>
            <a:off x="442025" y="1060400"/>
            <a:ext cx="2310600" cy="2570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As it is clear from th</a:t>
            </a:r>
            <a:r>
              <a:rPr lang="en-GB" sz="1800"/>
              <a:t>is lmplot graph that the people who have high blood pressure and so could raise higher risk of experiencing severe complications and so have  chances to be infected from corona.</a:t>
            </a:r>
            <a:endParaRPr sz="1800"/>
          </a:p>
        </p:txBody>
      </p:sp>
      <p:pic>
        <p:nvPicPr>
          <p:cNvPr id="209" name="Google Shape;209;p31"/>
          <p:cNvPicPr preferRelativeResize="0"/>
          <p:nvPr/>
        </p:nvPicPr>
        <p:blipFill>
          <a:blip r:embed="rId3">
            <a:alphaModFix/>
          </a:blip>
          <a:stretch>
            <a:fillRect/>
          </a:stretch>
        </p:blipFill>
        <p:spPr>
          <a:xfrm>
            <a:off x="2822900" y="564575"/>
            <a:ext cx="6321099" cy="4355901"/>
          </a:xfrm>
          <a:prstGeom prst="rect">
            <a:avLst/>
          </a:prstGeom>
          <a:noFill/>
          <a:ln>
            <a:noFill/>
          </a:ln>
        </p:spPr>
      </p:pic>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3" name="Google Shape;73;p14"/>
          <p:cNvPicPr preferRelativeResize="0"/>
          <p:nvPr/>
        </p:nvPicPr>
        <p:blipFill rotWithShape="1">
          <a:blip r:embed="rId3">
            <a:alphaModFix/>
          </a:blip>
          <a:srcRect b="25900" l="0" r="0" t="25895"/>
          <a:stretch/>
        </p:blipFill>
        <p:spPr>
          <a:xfrm>
            <a:off x="0" y="-25500"/>
            <a:ext cx="9144000" cy="5194501"/>
          </a:xfrm>
          <a:prstGeom prst="rect">
            <a:avLst/>
          </a:prstGeom>
          <a:noFill/>
          <a:ln>
            <a:noFill/>
          </a:ln>
        </p:spPr>
      </p:pic>
      <p:sp>
        <p:nvSpPr>
          <p:cNvPr id="74" name="Google Shape;74;p14"/>
          <p:cNvSpPr/>
          <p:nvPr/>
        </p:nvSpPr>
        <p:spPr>
          <a:xfrm>
            <a:off x="5772773" y="2205563"/>
            <a:ext cx="1665322" cy="732375"/>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0000FF"/>
                </a:solidFill>
                <a:latin typeface="Arial"/>
              </a:rPr>
              <a:t>DATA</a:t>
            </a:r>
          </a:p>
        </p:txBody>
      </p:sp>
      <p:sp>
        <p:nvSpPr>
          <p:cNvPr id="75" name="Google Shape;75;p14"/>
          <p:cNvSpPr/>
          <p:nvPr/>
        </p:nvSpPr>
        <p:spPr>
          <a:xfrm>
            <a:off x="4644675" y="3088300"/>
            <a:ext cx="4428406" cy="684075"/>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0C343D"/>
                </a:solidFill>
                <a:latin typeface="Arial"/>
              </a:rPr>
              <a:t>VISUALIZATION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txBox="1"/>
          <p:nvPr>
            <p:ph type="ctrTitle"/>
          </p:nvPr>
        </p:nvSpPr>
        <p:spPr>
          <a:xfrm>
            <a:off x="110500" y="100350"/>
            <a:ext cx="8157300" cy="61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kidney disease</a:t>
            </a:r>
            <a:r>
              <a:rPr lang="en-GB" sz="3000"/>
              <a:t> as our feature?</a:t>
            </a:r>
            <a:endParaRPr sz="3000"/>
          </a:p>
        </p:txBody>
      </p:sp>
      <p:sp>
        <p:nvSpPr>
          <p:cNvPr id="216" name="Google Shape;216;p32"/>
          <p:cNvSpPr txBox="1"/>
          <p:nvPr>
            <p:ph idx="1" type="subTitle"/>
          </p:nvPr>
        </p:nvSpPr>
        <p:spPr>
          <a:xfrm>
            <a:off x="472150" y="1138550"/>
            <a:ext cx="2270400" cy="325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As it is clear from this boxplot graph that the people who have kidney problem has higher probability of suffering from corona and so  playing  an important feature in the model.</a:t>
            </a:r>
            <a:endParaRPr sz="1800"/>
          </a:p>
        </p:txBody>
      </p:sp>
      <p:pic>
        <p:nvPicPr>
          <p:cNvPr id="217" name="Google Shape;217;p32"/>
          <p:cNvPicPr preferRelativeResize="0"/>
          <p:nvPr/>
        </p:nvPicPr>
        <p:blipFill>
          <a:blip r:embed="rId3">
            <a:alphaModFix/>
          </a:blip>
          <a:stretch>
            <a:fillRect/>
          </a:stretch>
        </p:blipFill>
        <p:spPr>
          <a:xfrm>
            <a:off x="2913300" y="713250"/>
            <a:ext cx="5918999" cy="4329801"/>
          </a:xfrm>
          <a:prstGeom prst="rect">
            <a:avLst/>
          </a:prstGeom>
          <a:noFill/>
          <a:ln>
            <a:noFill/>
          </a:ln>
        </p:spPr>
      </p:pic>
      <p:sp>
        <p:nvSpPr>
          <p:cNvPr id="218" name="Google Shape;21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3"/>
          <p:cNvSpPr txBox="1"/>
          <p:nvPr>
            <p:ph type="ctrTitle"/>
          </p:nvPr>
        </p:nvSpPr>
        <p:spPr>
          <a:xfrm>
            <a:off x="110800" y="226650"/>
            <a:ext cx="8488500" cy="48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change in </a:t>
            </a:r>
            <a:r>
              <a:rPr b="1" lang="en-GB" sz="3000"/>
              <a:t>appetite</a:t>
            </a:r>
            <a:r>
              <a:rPr lang="en-GB" sz="3000"/>
              <a:t> as a feature?</a:t>
            </a:r>
            <a:endParaRPr sz="3000"/>
          </a:p>
        </p:txBody>
      </p:sp>
      <p:sp>
        <p:nvSpPr>
          <p:cNvPr id="224" name="Google Shape;224;p33"/>
          <p:cNvSpPr txBox="1"/>
          <p:nvPr>
            <p:ph idx="1" type="subTitle"/>
          </p:nvPr>
        </p:nvSpPr>
        <p:spPr>
          <a:xfrm>
            <a:off x="542450" y="958925"/>
            <a:ext cx="1999200" cy="2309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This jointplot</a:t>
            </a:r>
            <a:r>
              <a:rPr lang="en-GB" sz="1800"/>
              <a:t> graph of scatter kind shows that the people who have change in their </a:t>
            </a:r>
            <a:r>
              <a:rPr lang="en-GB" sz="1800"/>
              <a:t>appetite including ageing, nervousness and grief so </a:t>
            </a:r>
            <a:r>
              <a:rPr lang="en-GB" sz="1800"/>
              <a:t> have more chances to be infected from virus.</a:t>
            </a:r>
            <a:endParaRPr sz="1800"/>
          </a:p>
        </p:txBody>
      </p:sp>
      <p:pic>
        <p:nvPicPr>
          <p:cNvPr id="225" name="Google Shape;225;p33"/>
          <p:cNvPicPr preferRelativeResize="0"/>
          <p:nvPr/>
        </p:nvPicPr>
        <p:blipFill>
          <a:blip r:embed="rId3">
            <a:alphaModFix/>
          </a:blip>
          <a:stretch>
            <a:fillRect/>
          </a:stretch>
        </p:blipFill>
        <p:spPr>
          <a:xfrm>
            <a:off x="2762625" y="713250"/>
            <a:ext cx="6381400" cy="4289601"/>
          </a:xfrm>
          <a:prstGeom prst="rect">
            <a:avLst/>
          </a:prstGeom>
          <a:noFill/>
          <a:ln>
            <a:noFill/>
          </a:ln>
        </p:spPr>
      </p:pic>
      <p:sp>
        <p:nvSpPr>
          <p:cNvPr id="226" name="Google Shape;22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txBox="1"/>
          <p:nvPr>
            <p:ph type="ctrTitle"/>
          </p:nvPr>
        </p:nvSpPr>
        <p:spPr>
          <a:xfrm>
            <a:off x="187050" y="-335975"/>
            <a:ext cx="8769900" cy="103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t>Why we use </a:t>
            </a:r>
            <a:r>
              <a:rPr b="1" lang="en-GB" sz="3000"/>
              <a:t>loss of sense of smell</a:t>
            </a:r>
            <a:r>
              <a:rPr lang="en-GB" sz="3000"/>
              <a:t> as a feature? </a:t>
            </a:r>
            <a:endParaRPr sz="3000"/>
          </a:p>
        </p:txBody>
      </p:sp>
      <p:sp>
        <p:nvSpPr>
          <p:cNvPr id="232" name="Google Shape;232;p34"/>
          <p:cNvSpPr txBox="1"/>
          <p:nvPr>
            <p:ph idx="1" type="subTitle"/>
          </p:nvPr>
        </p:nvSpPr>
        <p:spPr>
          <a:xfrm>
            <a:off x="412150" y="1029125"/>
            <a:ext cx="2290200" cy="2309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Smell loss can be one of the earliest signs of COVID-19 infection and as the c</a:t>
            </a:r>
            <a:r>
              <a:rPr lang="en-GB" sz="1800"/>
              <a:t>onclusion drawn from th</a:t>
            </a:r>
            <a:r>
              <a:rPr lang="en-GB" sz="1800"/>
              <a:t>is jointplot graph of hex kind that the people who have loss of sense of smell get higher chances of infected from corona.</a:t>
            </a:r>
            <a:endParaRPr sz="1800"/>
          </a:p>
        </p:txBody>
      </p:sp>
      <p:pic>
        <p:nvPicPr>
          <p:cNvPr id="233" name="Google Shape;233;p34"/>
          <p:cNvPicPr preferRelativeResize="0"/>
          <p:nvPr/>
        </p:nvPicPr>
        <p:blipFill>
          <a:blip r:embed="rId3">
            <a:alphaModFix/>
          </a:blip>
          <a:stretch>
            <a:fillRect/>
          </a:stretch>
        </p:blipFill>
        <p:spPr>
          <a:xfrm>
            <a:off x="2873125" y="703225"/>
            <a:ext cx="6270875" cy="4229299"/>
          </a:xfrm>
          <a:prstGeom prst="rect">
            <a:avLst/>
          </a:prstGeom>
          <a:noFill/>
          <a:ln>
            <a:noFill/>
          </a:ln>
        </p:spPr>
      </p:pic>
      <p:sp>
        <p:nvSpPr>
          <p:cNvPr id="234" name="Google Shape;23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txBox="1"/>
          <p:nvPr>
            <p:ph type="ctrTitle"/>
          </p:nvPr>
        </p:nvSpPr>
        <p:spPr>
          <a:xfrm>
            <a:off x="329300" y="130600"/>
            <a:ext cx="6522000" cy="6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Why we use </a:t>
            </a:r>
            <a:r>
              <a:rPr b="1" lang="en-GB" sz="3000"/>
              <a:t>gender </a:t>
            </a:r>
            <a:r>
              <a:rPr lang="en-GB" sz="3000"/>
              <a:t>as a feature ? </a:t>
            </a:r>
            <a:endParaRPr sz="3000"/>
          </a:p>
        </p:txBody>
      </p:sp>
      <p:sp>
        <p:nvSpPr>
          <p:cNvPr id="240" name="Google Shape;240;p35"/>
          <p:cNvSpPr txBox="1"/>
          <p:nvPr>
            <p:ph idx="1" type="subTitle"/>
          </p:nvPr>
        </p:nvSpPr>
        <p:spPr>
          <a:xfrm>
            <a:off x="512325" y="1029100"/>
            <a:ext cx="2391000" cy="263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It is clear from this jointplot graph that both the genders i.e. 0:Male and 1:Female plays an important role in the prediction of corona.</a:t>
            </a:r>
            <a:endParaRPr sz="1800"/>
          </a:p>
          <a:p>
            <a:pPr indent="0" lvl="0" marL="0" rtl="0" algn="just">
              <a:spcBef>
                <a:spcPts val="0"/>
              </a:spcBef>
              <a:spcAft>
                <a:spcPts val="0"/>
              </a:spcAft>
              <a:buNone/>
            </a:pPr>
            <a:r>
              <a:t/>
            </a:r>
            <a:endParaRPr sz="1800"/>
          </a:p>
        </p:txBody>
      </p:sp>
      <p:pic>
        <p:nvPicPr>
          <p:cNvPr id="241" name="Google Shape;241;p35"/>
          <p:cNvPicPr preferRelativeResize="0"/>
          <p:nvPr/>
        </p:nvPicPr>
        <p:blipFill>
          <a:blip r:embed="rId3">
            <a:alphaModFix/>
          </a:blip>
          <a:stretch>
            <a:fillRect/>
          </a:stretch>
        </p:blipFill>
        <p:spPr>
          <a:xfrm>
            <a:off x="3134325" y="693175"/>
            <a:ext cx="6009675" cy="4249401"/>
          </a:xfrm>
          <a:prstGeom prst="rect">
            <a:avLst/>
          </a:prstGeom>
          <a:noFill/>
          <a:ln>
            <a:noFill/>
          </a:ln>
        </p:spPr>
      </p:pic>
      <p:sp>
        <p:nvSpPr>
          <p:cNvPr id="242" name="Google Shape;24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6"/>
          <p:cNvSpPr txBox="1"/>
          <p:nvPr>
            <p:ph type="ctrTitle"/>
          </p:nvPr>
        </p:nvSpPr>
        <p:spPr>
          <a:xfrm>
            <a:off x="311700" y="744575"/>
            <a:ext cx="8520600" cy="352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4800" u="sng"/>
              <a:t>LOGISTIC REGRESSION</a:t>
            </a:r>
            <a:endParaRPr b="1" sz="4800" u="sng"/>
          </a:p>
          <a:p>
            <a:pPr indent="0" lvl="0" marL="0" rtl="0" algn="ctr">
              <a:spcBef>
                <a:spcPts val="0"/>
              </a:spcBef>
              <a:spcAft>
                <a:spcPts val="0"/>
              </a:spcAft>
              <a:buNone/>
            </a:pPr>
            <a:r>
              <a:rPr b="1" lang="en-GB" sz="4800" u="sng"/>
              <a:t>f</a:t>
            </a:r>
            <a:r>
              <a:rPr b="1" lang="en-GB" sz="4800" u="sng"/>
              <a:t>or</a:t>
            </a:r>
            <a:endParaRPr b="1" sz="4800" u="sng"/>
          </a:p>
          <a:p>
            <a:pPr indent="0" lvl="0" marL="0" rtl="0" algn="ctr">
              <a:spcBef>
                <a:spcPts val="0"/>
              </a:spcBef>
              <a:spcAft>
                <a:spcPts val="0"/>
              </a:spcAft>
              <a:buNone/>
            </a:pPr>
            <a:r>
              <a:rPr b="1" lang="en-GB" sz="4800" u="sng"/>
              <a:t>COVID-19 Detection</a:t>
            </a:r>
            <a:endParaRPr b="1" sz="4800" u="sng"/>
          </a:p>
          <a:p>
            <a:pPr indent="0" lvl="0" marL="0" rtl="0" algn="ctr">
              <a:spcBef>
                <a:spcPts val="0"/>
              </a:spcBef>
              <a:spcAft>
                <a:spcPts val="0"/>
              </a:spcAft>
              <a:buNone/>
            </a:pPr>
            <a:r>
              <a:rPr b="1" lang="en-GB" sz="4800" u="sng"/>
              <a:t>(Ist Approach)</a:t>
            </a:r>
            <a:endParaRPr b="1" sz="4800" u="sng"/>
          </a:p>
        </p:txBody>
      </p:sp>
      <p:sp>
        <p:nvSpPr>
          <p:cNvPr id="248" name="Google Shape;24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7"/>
          <p:cNvSpPr txBox="1"/>
          <p:nvPr>
            <p:ph type="ctrTitle"/>
          </p:nvPr>
        </p:nvSpPr>
        <p:spPr>
          <a:xfrm>
            <a:off x="152400" y="-133025"/>
            <a:ext cx="8520600" cy="9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MODEL CREATION</a:t>
            </a:r>
            <a:endParaRPr sz="3000">
              <a:latin typeface="Times New Roman"/>
              <a:ea typeface="Times New Roman"/>
              <a:cs typeface="Times New Roman"/>
              <a:sym typeface="Times New Roman"/>
            </a:endParaRPr>
          </a:p>
        </p:txBody>
      </p:sp>
      <p:pic>
        <p:nvPicPr>
          <p:cNvPr id="254" name="Google Shape;254;p37"/>
          <p:cNvPicPr preferRelativeResize="0"/>
          <p:nvPr/>
        </p:nvPicPr>
        <p:blipFill>
          <a:blip r:embed="rId3">
            <a:alphaModFix/>
          </a:blip>
          <a:stretch>
            <a:fillRect/>
          </a:stretch>
        </p:blipFill>
        <p:spPr>
          <a:xfrm>
            <a:off x="152400" y="774175"/>
            <a:ext cx="8520601" cy="4216926"/>
          </a:xfrm>
          <a:prstGeom prst="rect">
            <a:avLst/>
          </a:prstGeom>
          <a:noFill/>
          <a:ln>
            <a:noFill/>
          </a:ln>
        </p:spPr>
      </p:pic>
      <p:sp>
        <p:nvSpPr>
          <p:cNvPr id="255" name="Google Shape;25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ctrTitle"/>
          </p:nvPr>
        </p:nvSpPr>
        <p:spPr>
          <a:xfrm>
            <a:off x="246225" y="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INPUT -COVID-19 DATASET</a:t>
            </a:r>
            <a:endParaRPr sz="3000"/>
          </a:p>
        </p:txBody>
      </p:sp>
      <p:pic>
        <p:nvPicPr>
          <p:cNvPr id="261" name="Google Shape;261;p38"/>
          <p:cNvPicPr preferRelativeResize="0"/>
          <p:nvPr/>
        </p:nvPicPr>
        <p:blipFill>
          <a:blip r:embed="rId3">
            <a:alphaModFix/>
          </a:blip>
          <a:stretch>
            <a:fillRect/>
          </a:stretch>
        </p:blipFill>
        <p:spPr>
          <a:xfrm>
            <a:off x="246225" y="822950"/>
            <a:ext cx="8063249" cy="4142876"/>
          </a:xfrm>
          <a:prstGeom prst="rect">
            <a:avLst/>
          </a:prstGeom>
          <a:noFill/>
          <a:ln>
            <a:noFill/>
          </a:ln>
        </p:spPr>
      </p:pic>
      <p:sp>
        <p:nvSpPr>
          <p:cNvPr id="262" name="Google Shape;26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9"/>
          <p:cNvSpPr txBox="1"/>
          <p:nvPr>
            <p:ph type="ctrTitle"/>
          </p:nvPr>
        </p:nvSpPr>
        <p:spPr>
          <a:xfrm>
            <a:off x="24213" y="175025"/>
            <a:ext cx="8520600" cy="48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OUTPUT-1</a:t>
            </a:r>
            <a:endParaRPr sz="3000">
              <a:latin typeface="Times New Roman"/>
              <a:ea typeface="Times New Roman"/>
              <a:cs typeface="Times New Roman"/>
              <a:sym typeface="Times New Roman"/>
            </a:endParaRPr>
          </a:p>
        </p:txBody>
      </p:sp>
      <p:pic>
        <p:nvPicPr>
          <p:cNvPr id="268" name="Google Shape;268;p39"/>
          <p:cNvPicPr preferRelativeResize="0"/>
          <p:nvPr/>
        </p:nvPicPr>
        <p:blipFill>
          <a:blip r:embed="rId3">
            <a:alphaModFix/>
          </a:blip>
          <a:stretch>
            <a:fillRect/>
          </a:stretch>
        </p:blipFill>
        <p:spPr>
          <a:xfrm>
            <a:off x="152400" y="720100"/>
            <a:ext cx="8520600" cy="4271001"/>
          </a:xfrm>
          <a:prstGeom prst="rect">
            <a:avLst/>
          </a:prstGeom>
          <a:noFill/>
          <a:ln>
            <a:noFill/>
          </a:ln>
        </p:spPr>
      </p:pic>
      <p:sp>
        <p:nvSpPr>
          <p:cNvPr id="269" name="Google Shape;26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type="ctrTitle"/>
          </p:nvPr>
        </p:nvSpPr>
        <p:spPr>
          <a:xfrm>
            <a:off x="152400" y="242825"/>
            <a:ext cx="8520600" cy="74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PERFORMING FEATURE SELECTION IN LOGISTIC REGRESSION</a:t>
            </a:r>
            <a:endParaRPr sz="3000">
              <a:latin typeface="Times New Roman"/>
              <a:ea typeface="Times New Roman"/>
              <a:cs typeface="Times New Roman"/>
              <a:sym typeface="Times New Roman"/>
            </a:endParaRPr>
          </a:p>
        </p:txBody>
      </p:sp>
      <p:pic>
        <p:nvPicPr>
          <p:cNvPr id="275" name="Google Shape;275;p40"/>
          <p:cNvPicPr preferRelativeResize="0"/>
          <p:nvPr/>
        </p:nvPicPr>
        <p:blipFill>
          <a:blip r:embed="rId3">
            <a:alphaModFix/>
          </a:blip>
          <a:stretch>
            <a:fillRect/>
          </a:stretch>
        </p:blipFill>
        <p:spPr>
          <a:xfrm>
            <a:off x="152400" y="872475"/>
            <a:ext cx="8264225" cy="4118624"/>
          </a:xfrm>
          <a:prstGeom prst="rect">
            <a:avLst/>
          </a:prstGeom>
          <a:noFill/>
          <a:ln>
            <a:noFill/>
          </a:ln>
        </p:spPr>
      </p:pic>
      <p:sp>
        <p:nvSpPr>
          <p:cNvPr id="276" name="Google Shape;27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1"/>
          <p:cNvSpPr txBox="1"/>
          <p:nvPr>
            <p:ph type="ctrTitle"/>
          </p:nvPr>
        </p:nvSpPr>
        <p:spPr>
          <a:xfrm>
            <a:off x="103713" y="46775"/>
            <a:ext cx="8520600" cy="54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TRAIN THE MODEL</a:t>
            </a:r>
            <a:endParaRPr sz="3000">
              <a:latin typeface="Times New Roman"/>
              <a:ea typeface="Times New Roman"/>
              <a:cs typeface="Times New Roman"/>
              <a:sym typeface="Times New Roman"/>
            </a:endParaRPr>
          </a:p>
        </p:txBody>
      </p:sp>
      <p:pic>
        <p:nvPicPr>
          <p:cNvPr id="282" name="Google Shape;282;p41"/>
          <p:cNvPicPr preferRelativeResize="0"/>
          <p:nvPr/>
        </p:nvPicPr>
        <p:blipFill>
          <a:blip r:embed="rId3">
            <a:alphaModFix/>
          </a:blip>
          <a:stretch>
            <a:fillRect/>
          </a:stretch>
        </p:blipFill>
        <p:spPr>
          <a:xfrm>
            <a:off x="152400" y="589175"/>
            <a:ext cx="8423225" cy="4401924"/>
          </a:xfrm>
          <a:prstGeom prst="rect">
            <a:avLst/>
          </a:prstGeom>
          <a:noFill/>
          <a:ln>
            <a:noFill/>
          </a:ln>
        </p:spPr>
      </p:pic>
      <p:sp>
        <p:nvSpPr>
          <p:cNvPr id="283" name="Google Shape;28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ctrTitle"/>
          </p:nvPr>
        </p:nvSpPr>
        <p:spPr>
          <a:xfrm>
            <a:off x="399075" y="312250"/>
            <a:ext cx="8457900" cy="9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4800" u="sng"/>
              <a:t>Data Visualization</a:t>
            </a:r>
            <a:endParaRPr b="1" sz="4800" u="sng"/>
          </a:p>
        </p:txBody>
      </p:sp>
      <p:sp>
        <p:nvSpPr>
          <p:cNvPr id="81" name="Google Shape;81;p15"/>
          <p:cNvSpPr txBox="1"/>
          <p:nvPr>
            <p:ph idx="1" type="subTitle"/>
          </p:nvPr>
        </p:nvSpPr>
        <p:spPr>
          <a:xfrm>
            <a:off x="366150" y="1385650"/>
            <a:ext cx="8411700" cy="299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rgbClr val="434343"/>
                </a:solidFill>
              </a:rPr>
              <a:t>Data visualization is the discipline of trying to understand data by placing it in a visual context so that patterns , trends and correlations that might not otherwise be detected can be exposed.</a:t>
            </a:r>
            <a:endParaRPr sz="1800">
              <a:solidFill>
                <a:srgbClr val="434343"/>
              </a:solidFill>
            </a:endParaRPr>
          </a:p>
          <a:p>
            <a:pPr indent="0" lvl="0" marL="0" rtl="0" algn="just">
              <a:spcBef>
                <a:spcPts val="0"/>
              </a:spcBef>
              <a:spcAft>
                <a:spcPts val="0"/>
              </a:spcAft>
              <a:buNone/>
            </a:pPr>
            <a:r>
              <a:t/>
            </a:r>
            <a:endParaRPr sz="1800">
              <a:solidFill>
                <a:srgbClr val="434343"/>
              </a:solidFill>
            </a:endParaRPr>
          </a:p>
          <a:p>
            <a:pPr indent="0" lvl="0" marL="0" rtl="0" algn="just">
              <a:spcBef>
                <a:spcPts val="0"/>
              </a:spcBef>
              <a:spcAft>
                <a:spcPts val="0"/>
              </a:spcAft>
              <a:buNone/>
            </a:pPr>
            <a:r>
              <a:rPr lang="en-GB" sz="1800">
                <a:solidFill>
                  <a:srgbClr val="434343"/>
                </a:solidFill>
                <a:highlight>
                  <a:srgbClr val="FFFFFF"/>
                </a:highlight>
              </a:rPr>
              <a:t>It refers to techniques used to communicate insights from data through visual representation. Its main goal is to distill large datasets into visual graphics to allow for easy understanding of complex relationships within the data. It is often used interchangeably with terms such as information graphics, statistical graphics, and information visualization.</a:t>
            </a:r>
            <a:endParaRPr sz="1800">
              <a:solidFill>
                <a:srgbClr val="434343"/>
              </a:solidFill>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2"/>
          <p:cNvSpPr txBox="1"/>
          <p:nvPr>
            <p:ph type="ctrTitle"/>
          </p:nvPr>
        </p:nvSpPr>
        <p:spPr>
          <a:xfrm>
            <a:off x="-275825" y="196525"/>
            <a:ext cx="85206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OUTPUT-2</a:t>
            </a:r>
            <a:endParaRPr sz="3000">
              <a:latin typeface="Times New Roman"/>
              <a:ea typeface="Times New Roman"/>
              <a:cs typeface="Times New Roman"/>
              <a:sym typeface="Times New Roman"/>
            </a:endParaRPr>
          </a:p>
        </p:txBody>
      </p:sp>
      <p:pic>
        <p:nvPicPr>
          <p:cNvPr id="289" name="Google Shape;289;p42"/>
          <p:cNvPicPr preferRelativeResize="0"/>
          <p:nvPr/>
        </p:nvPicPr>
        <p:blipFill>
          <a:blip r:embed="rId3">
            <a:alphaModFix/>
          </a:blip>
          <a:stretch>
            <a:fillRect/>
          </a:stretch>
        </p:blipFill>
        <p:spPr>
          <a:xfrm>
            <a:off x="152400" y="654625"/>
            <a:ext cx="8376449" cy="4336474"/>
          </a:xfrm>
          <a:prstGeom prst="rect">
            <a:avLst/>
          </a:prstGeom>
          <a:noFill/>
          <a:ln>
            <a:noFill/>
          </a:ln>
        </p:spPr>
      </p:pic>
      <p:sp>
        <p:nvSpPr>
          <p:cNvPr id="290" name="Google Shape;29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3"/>
          <p:cNvSpPr txBox="1"/>
          <p:nvPr>
            <p:ph type="ctrTitle"/>
          </p:nvPr>
        </p:nvSpPr>
        <p:spPr>
          <a:xfrm>
            <a:off x="311700" y="121575"/>
            <a:ext cx="8520600" cy="5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NOW USING BINS </a:t>
            </a:r>
            <a:endParaRPr sz="3000">
              <a:latin typeface="Times New Roman"/>
              <a:ea typeface="Times New Roman"/>
              <a:cs typeface="Times New Roman"/>
              <a:sym typeface="Times New Roman"/>
            </a:endParaRPr>
          </a:p>
        </p:txBody>
      </p:sp>
      <p:pic>
        <p:nvPicPr>
          <p:cNvPr id="296" name="Google Shape;296;p43"/>
          <p:cNvPicPr preferRelativeResize="0"/>
          <p:nvPr/>
        </p:nvPicPr>
        <p:blipFill>
          <a:blip r:embed="rId3">
            <a:alphaModFix/>
          </a:blip>
          <a:stretch>
            <a:fillRect/>
          </a:stretch>
        </p:blipFill>
        <p:spPr>
          <a:xfrm>
            <a:off x="405925" y="828450"/>
            <a:ext cx="8332150" cy="4165425"/>
          </a:xfrm>
          <a:prstGeom prst="rect">
            <a:avLst/>
          </a:prstGeom>
          <a:noFill/>
          <a:ln>
            <a:noFill/>
          </a:ln>
        </p:spPr>
      </p:pic>
      <p:sp>
        <p:nvSpPr>
          <p:cNvPr id="297" name="Google Shape;29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4"/>
          <p:cNvSpPr txBox="1"/>
          <p:nvPr>
            <p:ph type="ctrTitle"/>
          </p:nvPr>
        </p:nvSpPr>
        <p:spPr>
          <a:xfrm>
            <a:off x="311700" y="130925"/>
            <a:ext cx="8520600" cy="49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TRAIN THE MODEL</a:t>
            </a:r>
            <a:endParaRPr sz="3000"/>
          </a:p>
        </p:txBody>
      </p:sp>
      <p:pic>
        <p:nvPicPr>
          <p:cNvPr id="303" name="Google Shape;303;p44"/>
          <p:cNvPicPr preferRelativeResize="0"/>
          <p:nvPr/>
        </p:nvPicPr>
        <p:blipFill>
          <a:blip r:embed="rId3">
            <a:alphaModFix/>
          </a:blip>
          <a:stretch>
            <a:fillRect/>
          </a:stretch>
        </p:blipFill>
        <p:spPr>
          <a:xfrm>
            <a:off x="152400" y="778925"/>
            <a:ext cx="8423223" cy="4212175"/>
          </a:xfrm>
          <a:prstGeom prst="rect">
            <a:avLst/>
          </a:prstGeom>
          <a:noFill/>
          <a:ln>
            <a:noFill/>
          </a:ln>
        </p:spPr>
      </p:pic>
      <p:sp>
        <p:nvSpPr>
          <p:cNvPr id="304" name="Google Shape;30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5"/>
          <p:cNvSpPr txBox="1"/>
          <p:nvPr>
            <p:ph type="ctrTitle"/>
          </p:nvPr>
        </p:nvSpPr>
        <p:spPr>
          <a:xfrm>
            <a:off x="0" y="149625"/>
            <a:ext cx="8520600" cy="51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OUTPUT-3</a:t>
            </a:r>
            <a:endParaRPr sz="3000">
              <a:latin typeface="Times New Roman"/>
              <a:ea typeface="Times New Roman"/>
              <a:cs typeface="Times New Roman"/>
              <a:sym typeface="Times New Roman"/>
            </a:endParaRPr>
          </a:p>
        </p:txBody>
      </p:sp>
      <p:pic>
        <p:nvPicPr>
          <p:cNvPr id="310" name="Google Shape;310;p45"/>
          <p:cNvPicPr preferRelativeResize="0"/>
          <p:nvPr/>
        </p:nvPicPr>
        <p:blipFill>
          <a:blip r:embed="rId3">
            <a:alphaModFix/>
          </a:blip>
          <a:stretch>
            <a:fillRect/>
          </a:stretch>
        </p:blipFill>
        <p:spPr>
          <a:xfrm>
            <a:off x="152400" y="663825"/>
            <a:ext cx="8839199" cy="4268700"/>
          </a:xfrm>
          <a:prstGeom prst="rect">
            <a:avLst/>
          </a:prstGeom>
          <a:noFill/>
          <a:ln>
            <a:noFill/>
          </a:ln>
        </p:spPr>
      </p:pic>
      <p:sp>
        <p:nvSpPr>
          <p:cNvPr id="311" name="Google Shape;31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6"/>
          <p:cNvSpPr txBox="1"/>
          <p:nvPr>
            <p:ph type="ctrTitle"/>
          </p:nvPr>
        </p:nvSpPr>
        <p:spPr>
          <a:xfrm>
            <a:off x="311700" y="744575"/>
            <a:ext cx="8520600" cy="347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600">
                <a:latin typeface="Times New Roman"/>
                <a:ea typeface="Times New Roman"/>
                <a:cs typeface="Times New Roman"/>
                <a:sym typeface="Times New Roman"/>
              </a:rPr>
              <a:t>HENCE WE CAN NOT FURTHER INCREASE THE ACCURACY OF THE MODEL(i.e-65.38%) BY USING LOGISTIC REGRESSION THAT’S WHY WE SHIFT TOWARDS </a:t>
            </a:r>
            <a:r>
              <a:rPr b="1" lang="en-GB" sz="3600" u="sng">
                <a:latin typeface="Times New Roman"/>
                <a:ea typeface="Times New Roman"/>
                <a:cs typeface="Times New Roman"/>
                <a:sym typeface="Times New Roman"/>
              </a:rPr>
              <a:t>DEEP LEARNING</a:t>
            </a:r>
            <a:r>
              <a:rPr lang="en-GB" sz="3600">
                <a:latin typeface="Times New Roman"/>
                <a:ea typeface="Times New Roman"/>
                <a:cs typeface="Times New Roman"/>
                <a:sym typeface="Times New Roman"/>
              </a:rPr>
              <a:t>. </a:t>
            </a:r>
            <a:endParaRPr sz="3600">
              <a:latin typeface="Times New Roman"/>
              <a:ea typeface="Times New Roman"/>
              <a:cs typeface="Times New Roman"/>
              <a:sym typeface="Times New Roman"/>
            </a:endParaRPr>
          </a:p>
        </p:txBody>
      </p:sp>
      <p:sp>
        <p:nvSpPr>
          <p:cNvPr id="317" name="Google Shape;31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7"/>
          <p:cNvSpPr txBox="1"/>
          <p:nvPr>
            <p:ph type="ctrTitle"/>
          </p:nvPr>
        </p:nvSpPr>
        <p:spPr>
          <a:xfrm>
            <a:off x="311700" y="1549850"/>
            <a:ext cx="8520600" cy="244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4800" u="sng"/>
              <a:t>DL Model </a:t>
            </a:r>
            <a:endParaRPr b="1" sz="4800" u="sng"/>
          </a:p>
          <a:p>
            <a:pPr indent="0" lvl="0" marL="0" rtl="0" algn="ctr">
              <a:spcBef>
                <a:spcPts val="0"/>
              </a:spcBef>
              <a:spcAft>
                <a:spcPts val="0"/>
              </a:spcAft>
              <a:buNone/>
            </a:pPr>
            <a:r>
              <a:rPr b="1" lang="en-GB" sz="4800" u="sng"/>
              <a:t>for </a:t>
            </a:r>
            <a:endParaRPr b="1" sz="4800" u="sng"/>
          </a:p>
          <a:p>
            <a:pPr indent="0" lvl="0" marL="0" rtl="0" algn="ctr">
              <a:spcBef>
                <a:spcPts val="0"/>
              </a:spcBef>
              <a:spcAft>
                <a:spcPts val="0"/>
              </a:spcAft>
              <a:buNone/>
            </a:pPr>
            <a:r>
              <a:rPr b="1" lang="en-GB" sz="4800" u="sng"/>
              <a:t>COVID-19 Detection</a:t>
            </a:r>
            <a:endParaRPr b="1" sz="4800" u="sng"/>
          </a:p>
          <a:p>
            <a:pPr indent="0" lvl="0" marL="0" rtl="0" algn="ctr">
              <a:spcBef>
                <a:spcPts val="0"/>
              </a:spcBef>
              <a:spcAft>
                <a:spcPts val="0"/>
              </a:spcAft>
              <a:buNone/>
            </a:pPr>
            <a:r>
              <a:rPr b="1" lang="en-GB" sz="4800" u="sng"/>
              <a:t>(IInd Approach)</a:t>
            </a:r>
            <a:endParaRPr sz="4800"/>
          </a:p>
        </p:txBody>
      </p:sp>
      <p:sp>
        <p:nvSpPr>
          <p:cNvPr id="323" name="Google Shape;32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311700" y="29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INPUT : COVID-19 Dataset</a:t>
            </a:r>
            <a:endParaRPr sz="3000"/>
          </a:p>
        </p:txBody>
      </p:sp>
      <p:pic>
        <p:nvPicPr>
          <p:cNvPr id="329" name="Google Shape;329;p48"/>
          <p:cNvPicPr preferRelativeResize="0"/>
          <p:nvPr/>
        </p:nvPicPr>
        <p:blipFill rotWithShape="1">
          <a:blip r:embed="rId3">
            <a:alphaModFix/>
          </a:blip>
          <a:srcRect b="28357" l="5784" r="0" t="43881"/>
          <a:stretch/>
        </p:blipFill>
        <p:spPr>
          <a:xfrm>
            <a:off x="311700" y="1327600"/>
            <a:ext cx="8281200" cy="2488301"/>
          </a:xfrm>
          <a:prstGeom prst="rect">
            <a:avLst/>
          </a:prstGeom>
          <a:noFill/>
          <a:ln>
            <a:noFill/>
          </a:ln>
        </p:spPr>
      </p:pic>
      <p:sp>
        <p:nvSpPr>
          <p:cNvPr id="330" name="Google Shape;330;p48"/>
          <p:cNvSpPr txBox="1"/>
          <p:nvPr/>
        </p:nvSpPr>
        <p:spPr>
          <a:xfrm>
            <a:off x="2424925" y="3815900"/>
            <a:ext cx="30801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t>Fig : Initial Dataset</a:t>
            </a:r>
            <a:endParaRPr sz="1800"/>
          </a:p>
        </p:txBody>
      </p:sp>
      <p:sp>
        <p:nvSpPr>
          <p:cNvPr id="331" name="Google Shape;33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9"/>
          <p:cNvSpPr txBox="1"/>
          <p:nvPr>
            <p:ph type="title"/>
          </p:nvPr>
        </p:nvSpPr>
        <p:spPr>
          <a:xfrm>
            <a:off x="337325" y="260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INPUT : COVID-19 Dataset</a:t>
            </a:r>
            <a:endParaRPr sz="3000"/>
          </a:p>
        </p:txBody>
      </p:sp>
      <p:sp>
        <p:nvSpPr>
          <p:cNvPr id="337" name="Google Shape;337;p49"/>
          <p:cNvSpPr txBox="1"/>
          <p:nvPr/>
        </p:nvSpPr>
        <p:spPr>
          <a:xfrm>
            <a:off x="347900" y="3263075"/>
            <a:ext cx="8448000" cy="179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t>Fig : Final preprocessed dataset</a:t>
            </a:r>
            <a:endParaRPr sz="1800"/>
          </a:p>
          <a:p>
            <a:pPr indent="0" lvl="0" marL="0" rtl="0" algn="l">
              <a:spcBef>
                <a:spcPts val="0"/>
              </a:spcBef>
              <a:spcAft>
                <a:spcPts val="0"/>
              </a:spcAft>
              <a:buNone/>
            </a:pPr>
            <a:r>
              <a:rPr lang="en-GB" sz="1800"/>
              <a:t>Age Grouped by : </a:t>
            </a:r>
            <a:endParaRPr sz="1800"/>
          </a:p>
          <a:p>
            <a:pPr indent="0" lvl="0" marL="0" rtl="0" algn="l">
              <a:spcBef>
                <a:spcPts val="0"/>
              </a:spcBef>
              <a:spcAft>
                <a:spcPts val="0"/>
              </a:spcAft>
              <a:buNone/>
            </a:pPr>
            <a:r>
              <a:rPr lang="en-GB"/>
              <a:t>[ ‘a’:’0-10’ , ‘b’ : ‘10-20’ , ‘c’ : ‘20-30’ , ‘d’ : ‘30-40’ , ‘e’ : ‘40-50’ , ‘f’ : ‘50-60’ , ‘g’ : ‘60-70’ , ‘h’ : ‘70-80’ , ‘i’ : ‘80-100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800"/>
              <a:t>Body Temperature Grouped by :</a:t>
            </a:r>
            <a:endParaRPr sz="1800"/>
          </a:p>
          <a:p>
            <a:pPr indent="0" lvl="0" marL="0" rtl="0" algn="l">
              <a:spcBef>
                <a:spcPts val="0"/>
              </a:spcBef>
              <a:spcAft>
                <a:spcPts val="0"/>
              </a:spcAft>
              <a:buNone/>
            </a:pPr>
            <a:r>
              <a:rPr lang="en-GB"/>
              <a:t>[ ‘normal’ : 96-98.6F , ‘fever’ : 98.6-102F , ‘high fever’ : &gt;102]</a:t>
            </a:r>
            <a:endParaRPr/>
          </a:p>
        </p:txBody>
      </p:sp>
      <p:sp>
        <p:nvSpPr>
          <p:cNvPr id="338" name="Google Shape;33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39" name="Google Shape;339;p49"/>
          <p:cNvPicPr preferRelativeResize="0"/>
          <p:nvPr/>
        </p:nvPicPr>
        <p:blipFill rotWithShape="1">
          <a:blip r:embed="rId3">
            <a:alphaModFix/>
          </a:blip>
          <a:srcRect b="46002" l="19302" r="0" t="35856"/>
          <a:stretch/>
        </p:blipFill>
        <p:spPr>
          <a:xfrm>
            <a:off x="399350" y="981287"/>
            <a:ext cx="8396549" cy="2387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311700" y="212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OUTPUT : Final COVID-19 Detection Model</a:t>
            </a:r>
            <a:endParaRPr sz="3000"/>
          </a:p>
        </p:txBody>
      </p:sp>
      <p:sp>
        <p:nvSpPr>
          <p:cNvPr id="345" name="Google Shape;345;p50"/>
          <p:cNvSpPr txBox="1"/>
          <p:nvPr/>
        </p:nvSpPr>
        <p:spPr>
          <a:xfrm>
            <a:off x="121675" y="696850"/>
            <a:ext cx="2875800" cy="36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                                                                                                                                                              </a:t>
            </a:r>
            <a:endParaRPr sz="1800"/>
          </a:p>
          <a:p>
            <a:pPr indent="0" lvl="0" marL="0" rtl="0" algn="l">
              <a:spcBef>
                <a:spcPts val="0"/>
              </a:spcBef>
              <a:spcAft>
                <a:spcPts val="0"/>
              </a:spcAft>
              <a:buNone/>
            </a:pPr>
            <a:r>
              <a:t/>
            </a:r>
            <a:endParaRPr sz="1800"/>
          </a:p>
          <a:p>
            <a:pPr indent="-342900" lvl="0" marL="457200" rtl="0" algn="just">
              <a:spcBef>
                <a:spcPts val="0"/>
              </a:spcBef>
              <a:spcAft>
                <a:spcPts val="0"/>
              </a:spcAft>
              <a:buSzPts val="1800"/>
              <a:buChar char="●"/>
            </a:pPr>
            <a:r>
              <a:rPr lang="en-GB" sz="1800"/>
              <a:t>Accuracy=&gt; 98.43%</a:t>
            </a:r>
            <a:endParaRPr sz="1800"/>
          </a:p>
          <a:p>
            <a:pPr indent="-342900" lvl="0" marL="457200" rtl="0" algn="just">
              <a:spcBef>
                <a:spcPts val="0"/>
              </a:spcBef>
              <a:spcAft>
                <a:spcPts val="0"/>
              </a:spcAft>
              <a:buSzPts val="1800"/>
              <a:buChar char="●"/>
            </a:pPr>
            <a:r>
              <a:rPr lang="en-GB" sz="1800"/>
              <a:t>Loss =&gt; 0.0253</a:t>
            </a:r>
            <a:endParaRPr sz="1800"/>
          </a:p>
          <a:p>
            <a:pPr indent="-342900" lvl="0" marL="457200" rtl="0" algn="just">
              <a:spcBef>
                <a:spcPts val="0"/>
              </a:spcBef>
              <a:spcAft>
                <a:spcPts val="0"/>
              </a:spcAft>
              <a:buSzPts val="1800"/>
              <a:buChar char="●"/>
            </a:pPr>
            <a:r>
              <a:rPr lang="en-GB" sz="1800"/>
              <a:t>Epochs =&gt; 90</a:t>
            </a:r>
            <a:endParaRPr sz="1800"/>
          </a:p>
          <a:p>
            <a:pPr indent="-342900" lvl="0" marL="457200" rtl="0" algn="just">
              <a:spcBef>
                <a:spcPts val="0"/>
              </a:spcBef>
              <a:spcAft>
                <a:spcPts val="0"/>
              </a:spcAft>
              <a:buSzPts val="1800"/>
              <a:buChar char="●"/>
            </a:pPr>
            <a:r>
              <a:rPr lang="en-GB" sz="1800"/>
              <a:t>Hidden Layers =&gt; 5</a:t>
            </a:r>
            <a:endParaRPr sz="1800"/>
          </a:p>
          <a:p>
            <a:pPr indent="-342900" lvl="0" marL="457200" rtl="0" algn="just">
              <a:spcBef>
                <a:spcPts val="0"/>
              </a:spcBef>
              <a:spcAft>
                <a:spcPts val="0"/>
              </a:spcAft>
              <a:buSzPts val="1800"/>
              <a:buChar char="●"/>
            </a:pPr>
            <a:r>
              <a:rPr lang="en-GB" sz="1800"/>
              <a:t>Activation functions </a:t>
            </a:r>
            <a:br>
              <a:rPr lang="en-GB" sz="1800"/>
            </a:br>
            <a:r>
              <a:rPr lang="en-GB" sz="1800"/>
              <a:t>ReLU</a:t>
            </a:r>
            <a:br>
              <a:rPr lang="en-GB" sz="1800"/>
            </a:br>
            <a:r>
              <a:rPr lang="en-GB" sz="1800"/>
              <a:t>Softmax</a:t>
            </a:r>
            <a:endParaRPr sz="1800"/>
          </a:p>
          <a:p>
            <a:pPr indent="-342900" lvl="0" marL="457200" rtl="0" algn="just">
              <a:spcBef>
                <a:spcPts val="0"/>
              </a:spcBef>
              <a:spcAft>
                <a:spcPts val="0"/>
              </a:spcAft>
              <a:buSzPts val="1800"/>
              <a:buChar char="●"/>
            </a:pPr>
            <a:r>
              <a:rPr lang="en-GB" sz="1800"/>
              <a:t>Optimizer  : Adam</a:t>
            </a:r>
            <a:endParaRPr sz="1800"/>
          </a:p>
          <a:p>
            <a:pPr indent="-342900" lvl="0" marL="457200" rtl="0" algn="just">
              <a:spcBef>
                <a:spcPts val="0"/>
              </a:spcBef>
              <a:spcAft>
                <a:spcPts val="0"/>
              </a:spcAft>
              <a:buSzPts val="1800"/>
              <a:buChar char="●"/>
            </a:pPr>
            <a:r>
              <a:rPr lang="en-GB" sz="1800"/>
              <a:t>Learning Rate</a:t>
            </a:r>
            <a:r>
              <a:rPr lang="en-GB" sz="1800"/>
              <a:t> : 0.001</a:t>
            </a:r>
            <a:endParaRPr sz="1800"/>
          </a:p>
        </p:txBody>
      </p:sp>
      <p:pic>
        <p:nvPicPr>
          <p:cNvPr id="346" name="Google Shape;346;p50"/>
          <p:cNvPicPr preferRelativeResize="0"/>
          <p:nvPr/>
        </p:nvPicPr>
        <p:blipFill rotWithShape="1">
          <a:blip r:embed="rId3">
            <a:alphaModFix/>
          </a:blip>
          <a:srcRect b="23347" l="26921" r="14310" t="42552"/>
          <a:stretch/>
        </p:blipFill>
        <p:spPr>
          <a:xfrm>
            <a:off x="3174600" y="929150"/>
            <a:ext cx="5657698" cy="2095724"/>
          </a:xfrm>
          <a:prstGeom prst="rect">
            <a:avLst/>
          </a:prstGeom>
          <a:noFill/>
          <a:ln>
            <a:noFill/>
          </a:ln>
        </p:spPr>
      </p:pic>
      <p:pic>
        <p:nvPicPr>
          <p:cNvPr id="347" name="Google Shape;347;p50"/>
          <p:cNvPicPr preferRelativeResize="0"/>
          <p:nvPr/>
        </p:nvPicPr>
        <p:blipFill rotWithShape="1">
          <a:blip r:embed="rId4">
            <a:alphaModFix/>
          </a:blip>
          <a:srcRect b="19617" l="26138" r="15426" t="60409"/>
          <a:stretch/>
        </p:blipFill>
        <p:spPr>
          <a:xfrm>
            <a:off x="3174600" y="3072875"/>
            <a:ext cx="5657698" cy="1495976"/>
          </a:xfrm>
          <a:prstGeom prst="rect">
            <a:avLst/>
          </a:prstGeom>
          <a:noFill/>
          <a:ln>
            <a:noFill/>
          </a:ln>
        </p:spPr>
      </p:pic>
      <p:sp>
        <p:nvSpPr>
          <p:cNvPr id="348" name="Google Shape;348;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9" name="Google Shape;349;p50"/>
          <p:cNvSpPr txBox="1"/>
          <p:nvPr/>
        </p:nvSpPr>
        <p:spPr>
          <a:xfrm>
            <a:off x="3429025" y="4616850"/>
            <a:ext cx="39156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Fig: Final Model and Outcome</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389125" y="168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Predicting the data taken from Random people</a:t>
            </a:r>
            <a:endParaRPr sz="3000"/>
          </a:p>
        </p:txBody>
      </p:sp>
      <p:sp>
        <p:nvSpPr>
          <p:cNvPr id="355" name="Google Shape;355;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6" name="Google Shape;356;p51"/>
          <p:cNvSpPr txBox="1"/>
          <p:nvPr/>
        </p:nvSpPr>
        <p:spPr>
          <a:xfrm>
            <a:off x="322750" y="1084000"/>
            <a:ext cx="8441700" cy="1321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800"/>
              <a:t>After training the model over our dataset , a google form was made and sent to some random people to ask them about them about any symptoms , disease and travel history .</a:t>
            </a:r>
            <a:endParaRPr sz="1800"/>
          </a:p>
          <a:p>
            <a:pPr indent="0" lvl="0" marL="0" rtl="0" algn="just">
              <a:spcBef>
                <a:spcPts val="0"/>
              </a:spcBef>
              <a:spcAft>
                <a:spcPts val="0"/>
              </a:spcAft>
              <a:buNone/>
            </a:pPr>
            <a:r>
              <a:rPr lang="en-GB" sz="1800"/>
              <a:t>(Note : None of these people was/is a corona patient)</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rPr lang="en-GB" sz="1800"/>
              <a:t> This collected data was cleaned and preprocessed to be predicted as follows -</a:t>
            </a:r>
            <a:endParaRPr sz="1800"/>
          </a:p>
          <a:p>
            <a:pPr indent="0" lvl="0" marL="0" rtl="0" algn="just">
              <a:spcBef>
                <a:spcPts val="0"/>
              </a:spcBef>
              <a:spcAft>
                <a:spcPts val="0"/>
              </a:spcAft>
              <a:buNone/>
            </a:pPr>
            <a:r>
              <a:t/>
            </a:r>
            <a:endParaRPr sz="1800"/>
          </a:p>
        </p:txBody>
      </p:sp>
      <p:pic>
        <p:nvPicPr>
          <p:cNvPr id="357" name="Google Shape;357;p51"/>
          <p:cNvPicPr preferRelativeResize="0"/>
          <p:nvPr/>
        </p:nvPicPr>
        <p:blipFill rotWithShape="1">
          <a:blip r:embed="rId3">
            <a:alphaModFix/>
          </a:blip>
          <a:srcRect b="41545" l="19961" r="0" t="34917"/>
          <a:stretch/>
        </p:blipFill>
        <p:spPr>
          <a:xfrm>
            <a:off x="311700" y="2571750"/>
            <a:ext cx="8441698" cy="2091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ctrTitle"/>
          </p:nvPr>
        </p:nvSpPr>
        <p:spPr>
          <a:xfrm>
            <a:off x="367151" y="-53150"/>
            <a:ext cx="7758300" cy="88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Features of COVID_19 </a:t>
            </a:r>
            <a:endParaRPr sz="3000"/>
          </a:p>
        </p:txBody>
      </p:sp>
      <p:sp>
        <p:nvSpPr>
          <p:cNvPr id="88" name="Google Shape;88;p16"/>
          <p:cNvSpPr txBox="1"/>
          <p:nvPr>
            <p:ph idx="1" type="subTitle"/>
          </p:nvPr>
        </p:nvSpPr>
        <p:spPr>
          <a:xfrm>
            <a:off x="897900" y="1006575"/>
            <a:ext cx="4711200" cy="368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GB" sz="1800">
                <a:solidFill>
                  <a:srgbClr val="434343"/>
                </a:solidFill>
              </a:rPr>
              <a:t>Age                                                                  </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Body Temperature</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Dry Cough</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Sore</a:t>
            </a:r>
            <a:r>
              <a:rPr lang="en-GB" sz="1800">
                <a:solidFill>
                  <a:srgbClr val="434343"/>
                </a:solidFill>
              </a:rPr>
              <a:t> Throat</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Weakness</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Breathing Problem</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Drowsiness</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Pain in Chest</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Travel history to infected countries</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Diabetes</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Heart disease</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Lung disease</a:t>
            </a:r>
            <a:endParaRPr sz="1800">
              <a:solidFill>
                <a:srgbClr val="434343"/>
              </a:solidFill>
            </a:endParaRPr>
          </a:p>
          <a:p>
            <a:pPr indent="0" lvl="0" marL="0" rtl="0" algn="l">
              <a:spcBef>
                <a:spcPts val="0"/>
              </a:spcBef>
              <a:spcAft>
                <a:spcPts val="0"/>
              </a:spcAft>
              <a:buNone/>
            </a:pPr>
            <a:r>
              <a:t/>
            </a:r>
            <a:endParaRPr sz="1800">
              <a:solidFill>
                <a:srgbClr val="434343"/>
              </a:solidFill>
            </a:endParaRPr>
          </a:p>
        </p:txBody>
      </p:sp>
      <p:sp>
        <p:nvSpPr>
          <p:cNvPr id="89" name="Google Shape;89;p16"/>
          <p:cNvSpPr txBox="1"/>
          <p:nvPr/>
        </p:nvSpPr>
        <p:spPr>
          <a:xfrm>
            <a:off x="5032650" y="1050825"/>
            <a:ext cx="3846600" cy="3859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GB" sz="1800">
                <a:solidFill>
                  <a:srgbClr val="434343"/>
                </a:solidFill>
              </a:rPr>
              <a:t>Reduced immunity</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Symptoms progressed</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High blood pressure</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Kidney disease</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Change in </a:t>
            </a:r>
            <a:r>
              <a:rPr lang="en-GB" sz="1800">
                <a:solidFill>
                  <a:srgbClr val="434343"/>
                </a:solidFill>
              </a:rPr>
              <a:t>appetite</a:t>
            </a:r>
            <a:endParaRPr sz="1800">
              <a:solidFill>
                <a:srgbClr val="434343"/>
              </a:solidFill>
            </a:endParaRPr>
          </a:p>
          <a:p>
            <a:pPr indent="-342900" lvl="0" marL="457200" rtl="0" algn="l">
              <a:spcBef>
                <a:spcPts val="0"/>
              </a:spcBef>
              <a:spcAft>
                <a:spcPts val="0"/>
              </a:spcAft>
              <a:buClr>
                <a:srgbClr val="434343"/>
              </a:buClr>
              <a:buSzPts val="1800"/>
              <a:buChar char="●"/>
            </a:pPr>
            <a:r>
              <a:rPr lang="en-GB" sz="1800">
                <a:solidFill>
                  <a:srgbClr val="434343"/>
                </a:solidFill>
              </a:rPr>
              <a:t>Loss of sense of smell</a:t>
            </a:r>
            <a:endParaRPr sz="1800">
              <a:solidFill>
                <a:srgbClr val="434343"/>
              </a:solidFill>
            </a:endParaRPr>
          </a:p>
        </p:txBody>
      </p:sp>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2"/>
          <p:cNvSpPr txBox="1"/>
          <p:nvPr>
            <p:ph type="title"/>
          </p:nvPr>
        </p:nvSpPr>
        <p:spPr>
          <a:xfrm>
            <a:off x="1090875" y="1087400"/>
            <a:ext cx="114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64" name="Google Shape;364;p52"/>
          <p:cNvPicPr preferRelativeResize="0"/>
          <p:nvPr/>
        </p:nvPicPr>
        <p:blipFill>
          <a:blip r:embed="rId3">
            <a:alphaModFix/>
          </a:blip>
          <a:stretch>
            <a:fillRect/>
          </a:stretch>
        </p:blipFill>
        <p:spPr>
          <a:xfrm>
            <a:off x="406200" y="535176"/>
            <a:ext cx="8331601" cy="3706925"/>
          </a:xfrm>
          <a:prstGeom prst="rect">
            <a:avLst/>
          </a:prstGeom>
          <a:noFill/>
          <a:ln>
            <a:noFill/>
          </a:ln>
        </p:spPr>
      </p:pic>
      <p:sp>
        <p:nvSpPr>
          <p:cNvPr id="365" name="Google Shape;365;p52"/>
          <p:cNvSpPr txBox="1"/>
          <p:nvPr/>
        </p:nvSpPr>
        <p:spPr>
          <a:xfrm>
            <a:off x="406200" y="4229125"/>
            <a:ext cx="83316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t>Fig : Predicted results</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1547550" y="1072400"/>
            <a:ext cx="6881100" cy="1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800" u="sng"/>
              <a:t>The Working Model (Website Prototype)</a:t>
            </a:r>
            <a:endParaRPr b="1" sz="4800" u="sng"/>
          </a:p>
        </p:txBody>
      </p:sp>
      <p:sp>
        <p:nvSpPr>
          <p:cNvPr id="371" name="Google Shape;371;p53"/>
          <p:cNvSpPr txBox="1"/>
          <p:nvPr>
            <p:ph idx="12" type="sldNum"/>
          </p:nvPr>
        </p:nvSpPr>
        <p:spPr>
          <a:xfrm>
            <a:off x="9431783" y="5748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5200"/>
              <a:t>‹#›</a:t>
            </a:fld>
            <a:endParaRPr b="1" sz="5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2778613" y="66375"/>
            <a:ext cx="4146000" cy="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The Home Page</a:t>
            </a:r>
            <a:endParaRPr sz="3000"/>
          </a:p>
        </p:txBody>
      </p:sp>
      <p:sp>
        <p:nvSpPr>
          <p:cNvPr id="377" name="Google Shape;377;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78" name="Google Shape;378;p54"/>
          <p:cNvPicPr preferRelativeResize="0"/>
          <p:nvPr/>
        </p:nvPicPr>
        <p:blipFill rotWithShape="1">
          <a:blip r:embed="rId3">
            <a:alphaModFix/>
          </a:blip>
          <a:srcRect b="7049" l="25026" r="16637" t="12938"/>
          <a:stretch/>
        </p:blipFill>
        <p:spPr>
          <a:xfrm>
            <a:off x="1566925" y="840650"/>
            <a:ext cx="6569376" cy="4129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p:txBody>
      </p:sp>
      <p:sp>
        <p:nvSpPr>
          <p:cNvPr id="384" name="Google Shape;38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85" name="Google Shape;385;p55"/>
          <p:cNvPicPr preferRelativeResize="0"/>
          <p:nvPr/>
        </p:nvPicPr>
        <p:blipFill rotWithShape="1">
          <a:blip r:embed="rId3">
            <a:alphaModFix/>
          </a:blip>
          <a:srcRect b="0" l="11555" r="9242" t="12640"/>
          <a:stretch/>
        </p:blipFill>
        <p:spPr>
          <a:xfrm>
            <a:off x="652626" y="918075"/>
            <a:ext cx="7914974" cy="3937626"/>
          </a:xfrm>
          <a:prstGeom prst="rect">
            <a:avLst/>
          </a:prstGeom>
          <a:noFill/>
          <a:ln>
            <a:noFill/>
          </a:ln>
        </p:spPr>
      </p:pic>
      <p:sp>
        <p:nvSpPr>
          <p:cNvPr id="386" name="Google Shape;386;p55"/>
          <p:cNvSpPr txBox="1"/>
          <p:nvPr/>
        </p:nvSpPr>
        <p:spPr>
          <a:xfrm>
            <a:off x="2117900" y="99575"/>
            <a:ext cx="5412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The Prediction Page</a:t>
            </a:r>
            <a:endParaRPr sz="3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255875" y="157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t>How the prototype is working ???</a:t>
            </a:r>
            <a:endParaRPr sz="3000"/>
          </a:p>
        </p:txBody>
      </p:sp>
      <p:sp>
        <p:nvSpPr>
          <p:cNvPr id="392" name="Google Shape;392;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93" name="Google Shape;393;p56"/>
          <p:cNvSpPr txBox="1"/>
          <p:nvPr/>
        </p:nvSpPr>
        <p:spPr>
          <a:xfrm>
            <a:off x="487050" y="1136450"/>
            <a:ext cx="7985400" cy="3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6"/>
          <p:cNvSpPr txBox="1"/>
          <p:nvPr/>
        </p:nvSpPr>
        <p:spPr>
          <a:xfrm>
            <a:off x="583050" y="963275"/>
            <a:ext cx="7689300" cy="30921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GB" sz="1800"/>
              <a:t>The website is developed using CGI Programming.</a:t>
            </a:r>
            <a:endParaRPr sz="1800"/>
          </a:p>
          <a:p>
            <a:pPr indent="-342900" lvl="0" marL="457200" rtl="0" algn="just">
              <a:spcBef>
                <a:spcPts val="0"/>
              </a:spcBef>
              <a:spcAft>
                <a:spcPts val="0"/>
              </a:spcAft>
              <a:buSzPts val="1800"/>
              <a:buChar char="●"/>
            </a:pPr>
            <a:r>
              <a:rPr lang="en-GB" sz="1800"/>
              <a:t>The Home Page is built using basic HTML.</a:t>
            </a:r>
            <a:endParaRPr sz="1800"/>
          </a:p>
          <a:p>
            <a:pPr indent="-342900" lvl="0" marL="457200" rtl="0" algn="just">
              <a:spcBef>
                <a:spcPts val="0"/>
              </a:spcBef>
              <a:spcAft>
                <a:spcPts val="0"/>
              </a:spcAft>
              <a:buSzPts val="1800"/>
              <a:buChar char="●"/>
            </a:pPr>
            <a:r>
              <a:rPr lang="en-GB" sz="1800"/>
              <a:t>The Home page index.html is deployed on the apache web server and transfers its data to detector.py which is our cgi file built using Python.</a:t>
            </a:r>
            <a:endParaRPr sz="1800"/>
          </a:p>
          <a:p>
            <a:pPr indent="-342900" lvl="0" marL="457200" rtl="0" algn="just">
              <a:spcBef>
                <a:spcPts val="0"/>
              </a:spcBef>
              <a:spcAft>
                <a:spcPts val="0"/>
              </a:spcAft>
              <a:buSzPts val="1800"/>
              <a:buChar char="●"/>
            </a:pPr>
            <a:r>
              <a:rPr lang="en-GB" sz="1800"/>
              <a:t>The detector.py collects all the user entered data and converts it in forms of 0 and 1 so that it can be fed to our trained model for detection.</a:t>
            </a:r>
            <a:endParaRPr sz="1800"/>
          </a:p>
          <a:p>
            <a:pPr indent="-342900" lvl="0" marL="457200" rtl="0" algn="just">
              <a:spcBef>
                <a:spcPts val="0"/>
              </a:spcBef>
              <a:spcAft>
                <a:spcPts val="0"/>
              </a:spcAft>
              <a:buSzPts val="1800"/>
              <a:buChar char="●"/>
            </a:pPr>
            <a:r>
              <a:rPr lang="en-GB" sz="1800"/>
              <a:t>As specified in the above slides , our model is a deep learning model which we have stored along with the detector.py file in the cgi-bin and using the same for prediction.</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u="sng"/>
              <a:t>TEAM MEMBERS</a:t>
            </a:r>
            <a:endParaRPr b="1" sz="3000" u="sng"/>
          </a:p>
        </p:txBody>
      </p:sp>
      <p:sp>
        <p:nvSpPr>
          <p:cNvPr id="400" name="Google Shape;40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01" name="Google Shape;401;p57"/>
          <p:cNvSpPr txBox="1"/>
          <p:nvPr/>
        </p:nvSpPr>
        <p:spPr>
          <a:xfrm>
            <a:off x="798125" y="1363525"/>
            <a:ext cx="4622400" cy="329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sz="1800"/>
              <a:t>Akansh Agarwal</a:t>
            </a:r>
            <a:endParaRPr sz="1800"/>
          </a:p>
          <a:p>
            <a:pPr indent="-342900" lvl="0" marL="457200" rtl="0" algn="l">
              <a:spcBef>
                <a:spcPts val="0"/>
              </a:spcBef>
              <a:spcAft>
                <a:spcPts val="0"/>
              </a:spcAft>
              <a:buSzPts val="1800"/>
              <a:buAutoNum type="arabicPeriod"/>
            </a:pPr>
            <a:r>
              <a:rPr lang="en-GB" sz="1800"/>
              <a:t>Akshay Maheshwari</a:t>
            </a:r>
            <a:endParaRPr sz="1800"/>
          </a:p>
          <a:p>
            <a:pPr indent="-342900" lvl="0" marL="457200" rtl="0" algn="l">
              <a:spcBef>
                <a:spcPts val="0"/>
              </a:spcBef>
              <a:spcAft>
                <a:spcPts val="0"/>
              </a:spcAft>
              <a:buSzPts val="1800"/>
              <a:buAutoNum type="arabicPeriod"/>
            </a:pPr>
            <a:r>
              <a:rPr lang="en-GB" sz="1800"/>
              <a:t>Arpit Pathak</a:t>
            </a:r>
            <a:endParaRPr sz="1800"/>
          </a:p>
          <a:p>
            <a:pPr indent="-342900" lvl="0" marL="457200" rtl="0" algn="l">
              <a:spcBef>
                <a:spcPts val="0"/>
              </a:spcBef>
              <a:spcAft>
                <a:spcPts val="0"/>
              </a:spcAft>
              <a:buSzPts val="1800"/>
              <a:buAutoNum type="arabicPeriod"/>
            </a:pPr>
            <a:r>
              <a:rPr lang="en-GB" sz="1800"/>
              <a:t>Ashutosh Tiwari</a:t>
            </a:r>
            <a:endParaRPr sz="1800"/>
          </a:p>
          <a:p>
            <a:pPr indent="-342900" lvl="0" marL="457200" rtl="0" algn="l">
              <a:spcBef>
                <a:spcPts val="0"/>
              </a:spcBef>
              <a:spcAft>
                <a:spcPts val="0"/>
              </a:spcAft>
              <a:buSzPts val="1800"/>
              <a:buAutoNum type="arabicPeriod"/>
            </a:pPr>
            <a:r>
              <a:rPr lang="en-GB" sz="1800"/>
              <a:t>Hemant Gangwar</a:t>
            </a:r>
            <a:endParaRPr sz="1800"/>
          </a:p>
          <a:p>
            <a:pPr indent="-342900" lvl="0" marL="457200" rtl="0" algn="l">
              <a:spcBef>
                <a:spcPts val="0"/>
              </a:spcBef>
              <a:spcAft>
                <a:spcPts val="0"/>
              </a:spcAft>
              <a:buSzPts val="1800"/>
              <a:buAutoNum type="arabicPeriod"/>
            </a:pPr>
            <a:r>
              <a:rPr lang="en-GB" sz="1800"/>
              <a:t>Jyotirmaya Vasaniwal</a:t>
            </a:r>
            <a:endParaRPr sz="1800"/>
          </a:p>
          <a:p>
            <a:pPr indent="-342900" lvl="0" marL="457200" rtl="0" algn="l">
              <a:spcBef>
                <a:spcPts val="0"/>
              </a:spcBef>
              <a:spcAft>
                <a:spcPts val="0"/>
              </a:spcAft>
              <a:buSzPts val="1800"/>
              <a:buAutoNum type="arabicPeriod"/>
            </a:pPr>
            <a:r>
              <a:rPr lang="en-GB" sz="1800"/>
              <a:t>Prabal</a:t>
            </a:r>
            <a:endParaRPr sz="1800"/>
          </a:p>
          <a:p>
            <a:pPr indent="-342900" lvl="0" marL="457200" rtl="0" algn="l">
              <a:spcBef>
                <a:spcPts val="0"/>
              </a:spcBef>
              <a:spcAft>
                <a:spcPts val="0"/>
              </a:spcAft>
              <a:buSzPts val="1800"/>
              <a:buAutoNum type="arabicPeriod"/>
            </a:pPr>
            <a:r>
              <a:rPr lang="en-GB" sz="1800"/>
              <a:t>Rahul Rastogi</a:t>
            </a:r>
            <a:endParaRPr sz="1800"/>
          </a:p>
          <a:p>
            <a:pPr indent="-342900" lvl="0" marL="457200" rtl="0" algn="l">
              <a:spcBef>
                <a:spcPts val="0"/>
              </a:spcBef>
              <a:spcAft>
                <a:spcPts val="0"/>
              </a:spcAft>
              <a:buSzPts val="1800"/>
              <a:buAutoNum type="arabicPeriod"/>
            </a:pPr>
            <a:r>
              <a:rPr lang="en-GB" sz="1800"/>
              <a:t>Yashi Agarwal</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2966425" y="132725"/>
            <a:ext cx="85206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3000"/>
              <a:t>Future Work</a:t>
            </a:r>
            <a:endParaRPr sz="3000"/>
          </a:p>
        </p:txBody>
      </p:sp>
      <p:sp>
        <p:nvSpPr>
          <p:cNvPr id="407" name="Google Shape;40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9"/>
          <p:cNvSpPr txBox="1"/>
          <p:nvPr>
            <p:ph type="title"/>
          </p:nvPr>
        </p:nvSpPr>
        <p:spPr>
          <a:xfrm>
            <a:off x="2006375" y="1243175"/>
            <a:ext cx="4899600" cy="17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4800"/>
              <a:t>THANK YOU</a:t>
            </a:r>
            <a:endParaRPr b="1" sz="4800"/>
          </a:p>
        </p:txBody>
      </p:sp>
      <p:sp>
        <p:nvSpPr>
          <p:cNvPr id="413" name="Google Shape;413;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ctrTitle"/>
          </p:nvPr>
        </p:nvSpPr>
        <p:spPr>
          <a:xfrm>
            <a:off x="512350" y="919475"/>
            <a:ext cx="2461200" cy="38844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GB" sz="1800"/>
              <a:t>Age significantly determines the clinical features and </a:t>
            </a:r>
            <a:r>
              <a:rPr lang="en-GB" sz="1800"/>
              <a:t>prognosis</a:t>
            </a:r>
            <a:r>
              <a:rPr lang="en-GB" sz="1800"/>
              <a:t> of the disease. They are worse in patients older than 60 years and so t</a:t>
            </a:r>
            <a:r>
              <a:rPr lang="en-GB" sz="1800"/>
              <a:t>his jointplot graph of hex kind shows that the </a:t>
            </a:r>
            <a:r>
              <a:rPr lang="en-GB" sz="1800"/>
              <a:t>old-age people have higher chances of being infected from coronavirus.</a:t>
            </a:r>
            <a:endParaRPr sz="1800"/>
          </a:p>
        </p:txBody>
      </p:sp>
      <p:pic>
        <p:nvPicPr>
          <p:cNvPr id="96" name="Google Shape;96;p17"/>
          <p:cNvPicPr preferRelativeResize="0"/>
          <p:nvPr/>
        </p:nvPicPr>
        <p:blipFill rotWithShape="1">
          <a:blip r:embed="rId3">
            <a:alphaModFix/>
          </a:blip>
          <a:srcRect b="-4019" l="-44439" r="4029" t="-17413"/>
          <a:stretch/>
        </p:blipFill>
        <p:spPr>
          <a:xfrm>
            <a:off x="221025" y="-39525"/>
            <a:ext cx="8689674" cy="5222551"/>
          </a:xfrm>
          <a:prstGeom prst="rect">
            <a:avLst/>
          </a:prstGeom>
          <a:noFill/>
          <a:ln>
            <a:noFill/>
          </a:ln>
        </p:spPr>
      </p:pic>
      <p:sp>
        <p:nvSpPr>
          <p:cNvPr id="97" name="Google Shape;97;p17"/>
          <p:cNvSpPr txBox="1"/>
          <p:nvPr/>
        </p:nvSpPr>
        <p:spPr>
          <a:xfrm>
            <a:off x="512350" y="0"/>
            <a:ext cx="7592400" cy="12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Why we use </a:t>
            </a:r>
            <a:r>
              <a:rPr b="1" lang="en-GB" sz="3000"/>
              <a:t>Age</a:t>
            </a:r>
            <a:r>
              <a:rPr lang="en-GB" sz="3000"/>
              <a:t> as a feature?</a:t>
            </a:r>
            <a:endParaRPr sz="3000"/>
          </a:p>
        </p:txBody>
      </p:sp>
      <p:sp>
        <p:nvSpPr>
          <p:cNvPr id="98" name="Google Shape;9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ctrTitle"/>
          </p:nvPr>
        </p:nvSpPr>
        <p:spPr>
          <a:xfrm>
            <a:off x="442025" y="1024675"/>
            <a:ext cx="2350800" cy="21942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GB" sz="1800"/>
              <a:t>The joint</a:t>
            </a:r>
            <a:r>
              <a:rPr lang="en-GB" sz="1800"/>
              <a:t> plot graph of kde kind </a:t>
            </a:r>
            <a:r>
              <a:rPr lang="en-GB" sz="1800"/>
              <a:t>shows that people with body temperature in the range of 98 to 102 have higher chanc</a:t>
            </a:r>
            <a:r>
              <a:rPr lang="en-GB" sz="1800"/>
              <a:t>es of infected from corona.</a:t>
            </a:r>
            <a:endParaRPr sz="1800"/>
          </a:p>
        </p:txBody>
      </p:sp>
      <p:pic>
        <p:nvPicPr>
          <p:cNvPr id="104" name="Google Shape;104;p18"/>
          <p:cNvPicPr preferRelativeResize="0"/>
          <p:nvPr/>
        </p:nvPicPr>
        <p:blipFill>
          <a:blip r:embed="rId3">
            <a:alphaModFix/>
          </a:blip>
          <a:stretch>
            <a:fillRect/>
          </a:stretch>
        </p:blipFill>
        <p:spPr>
          <a:xfrm>
            <a:off x="2792750" y="622850"/>
            <a:ext cx="6411526" cy="4440274"/>
          </a:xfrm>
          <a:prstGeom prst="rect">
            <a:avLst/>
          </a:prstGeom>
          <a:noFill/>
          <a:ln>
            <a:noFill/>
          </a:ln>
        </p:spPr>
      </p:pic>
      <p:sp>
        <p:nvSpPr>
          <p:cNvPr id="105" name="Google Shape;105;p18"/>
          <p:cNvSpPr txBox="1"/>
          <p:nvPr/>
        </p:nvSpPr>
        <p:spPr>
          <a:xfrm>
            <a:off x="442025" y="0"/>
            <a:ext cx="94332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Why we use </a:t>
            </a:r>
            <a:r>
              <a:rPr b="1" lang="en-GB" sz="3000"/>
              <a:t>body temperature</a:t>
            </a:r>
            <a:r>
              <a:rPr lang="en-GB" sz="3000"/>
              <a:t> as a feature?</a:t>
            </a:r>
            <a:endParaRPr sz="3000"/>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ctrTitle"/>
          </p:nvPr>
        </p:nvSpPr>
        <p:spPr>
          <a:xfrm>
            <a:off x="351900" y="70300"/>
            <a:ext cx="6670200" cy="60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t>Why we use </a:t>
            </a:r>
            <a:r>
              <a:rPr b="1" lang="en-GB" sz="3000"/>
              <a:t>dry cough</a:t>
            </a:r>
            <a:r>
              <a:rPr lang="en-GB" sz="3000"/>
              <a:t> as a fe</a:t>
            </a:r>
            <a:r>
              <a:rPr lang="en-GB" sz="3000"/>
              <a:t>ature?</a:t>
            </a:r>
            <a:endParaRPr sz="3000"/>
          </a:p>
        </p:txBody>
      </p:sp>
      <p:sp>
        <p:nvSpPr>
          <p:cNvPr id="112" name="Google Shape;112;p19"/>
          <p:cNvSpPr txBox="1"/>
          <p:nvPr>
            <p:ph idx="1" type="subTitle"/>
          </p:nvPr>
        </p:nvSpPr>
        <p:spPr>
          <a:xfrm>
            <a:off x="311700" y="1034725"/>
            <a:ext cx="2481000" cy="377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The dry cough is </a:t>
            </a:r>
            <a:r>
              <a:rPr lang="en-GB" sz="1800"/>
              <a:t>the one</a:t>
            </a:r>
            <a:r>
              <a:rPr lang="en-GB" sz="1800"/>
              <a:t> where no mucus or </a:t>
            </a:r>
            <a:r>
              <a:rPr lang="en-GB" sz="1800"/>
              <a:t>phlegm</a:t>
            </a:r>
            <a:r>
              <a:rPr lang="en-GB" sz="1800"/>
              <a:t> is produced with the cough and b</a:t>
            </a:r>
            <a:r>
              <a:rPr lang="en-GB" sz="1800"/>
              <a:t>y this jointplot graph of hex kind it is clear that the people who have dry cough will get higher</a:t>
            </a:r>
            <a:r>
              <a:rPr lang="en-GB" sz="1800"/>
              <a:t> </a:t>
            </a:r>
            <a:r>
              <a:rPr lang="en-GB" sz="1800"/>
              <a:t>p</a:t>
            </a:r>
            <a:r>
              <a:rPr lang="en-GB" sz="1800"/>
              <a:t>robability of suffering from corona.</a:t>
            </a:r>
            <a:endParaRPr sz="1800"/>
          </a:p>
        </p:txBody>
      </p:sp>
      <p:pic>
        <p:nvPicPr>
          <p:cNvPr id="113" name="Google Shape;113;p19"/>
          <p:cNvPicPr preferRelativeResize="0"/>
          <p:nvPr/>
        </p:nvPicPr>
        <p:blipFill>
          <a:blip r:embed="rId3">
            <a:alphaModFix/>
          </a:blip>
          <a:stretch>
            <a:fillRect/>
          </a:stretch>
        </p:blipFill>
        <p:spPr>
          <a:xfrm>
            <a:off x="2792700" y="612800"/>
            <a:ext cx="6208424" cy="4400099"/>
          </a:xfrm>
          <a:prstGeom prst="rect">
            <a:avLst/>
          </a:prstGeom>
          <a:noFill/>
          <a:ln>
            <a:noFill/>
          </a:ln>
        </p:spPr>
      </p:pic>
      <p:sp>
        <p:nvSpPr>
          <p:cNvPr id="114" name="Google Shape;11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ctrTitle"/>
          </p:nvPr>
        </p:nvSpPr>
        <p:spPr>
          <a:xfrm>
            <a:off x="391775" y="-110525"/>
            <a:ext cx="8177400" cy="84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t>Why we use use </a:t>
            </a:r>
            <a:r>
              <a:rPr b="1" lang="en-GB" sz="3000"/>
              <a:t>sour throat</a:t>
            </a:r>
            <a:r>
              <a:rPr lang="en-GB" sz="3000"/>
              <a:t> as our feature ?</a:t>
            </a:r>
            <a:endParaRPr sz="3000"/>
          </a:p>
        </p:txBody>
      </p:sp>
      <p:sp>
        <p:nvSpPr>
          <p:cNvPr id="120" name="Google Shape;120;p20"/>
          <p:cNvSpPr txBox="1"/>
          <p:nvPr>
            <p:ph idx="1" type="subTitle"/>
          </p:nvPr>
        </p:nvSpPr>
        <p:spPr>
          <a:xfrm>
            <a:off x="391775" y="813713"/>
            <a:ext cx="2531700" cy="376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800"/>
          </a:p>
          <a:p>
            <a:pPr indent="0" lvl="0" marL="0" rtl="0" algn="just">
              <a:spcBef>
                <a:spcPts val="0"/>
              </a:spcBef>
              <a:spcAft>
                <a:spcPts val="0"/>
              </a:spcAft>
              <a:buNone/>
            </a:pPr>
            <a:r>
              <a:rPr lang="en-GB" sz="1800"/>
              <a:t>As it is clear that, this stripplot graph shows sour throat lies in 1.0 and 2.0 range, so those  p</a:t>
            </a:r>
            <a:r>
              <a:rPr lang="en-GB" sz="1800"/>
              <a:t>eople  have higher chances of infected from coronavirus.</a:t>
            </a:r>
            <a:endParaRPr sz="1800"/>
          </a:p>
          <a:p>
            <a:pPr indent="0" lvl="0" marL="0" rtl="0" algn="just">
              <a:spcBef>
                <a:spcPts val="0"/>
              </a:spcBef>
              <a:spcAft>
                <a:spcPts val="0"/>
              </a:spcAft>
              <a:buNone/>
            </a:pPr>
            <a:r>
              <a:rPr lang="en-GB" sz="1800"/>
              <a:t> </a:t>
            </a:r>
            <a:endParaRPr sz="1800"/>
          </a:p>
        </p:txBody>
      </p:sp>
      <p:pic>
        <p:nvPicPr>
          <p:cNvPr id="121" name="Google Shape;121;p20"/>
          <p:cNvPicPr preferRelativeResize="0"/>
          <p:nvPr/>
        </p:nvPicPr>
        <p:blipFill>
          <a:blip r:embed="rId3">
            <a:alphaModFix/>
          </a:blip>
          <a:stretch>
            <a:fillRect/>
          </a:stretch>
        </p:blipFill>
        <p:spPr>
          <a:xfrm>
            <a:off x="3164450" y="733375"/>
            <a:ext cx="5862151" cy="4179075"/>
          </a:xfrm>
          <a:prstGeom prst="rect">
            <a:avLst/>
          </a:prstGeom>
          <a:noFill/>
          <a:ln>
            <a:noFill/>
          </a:ln>
        </p:spPr>
      </p:pic>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type="ctrTitle"/>
          </p:nvPr>
        </p:nvSpPr>
        <p:spPr>
          <a:xfrm>
            <a:off x="512200" y="-285475"/>
            <a:ext cx="7519500" cy="10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t>Why we use </a:t>
            </a:r>
            <a:r>
              <a:rPr b="1" lang="en-GB" sz="3000"/>
              <a:t>weakness</a:t>
            </a:r>
            <a:r>
              <a:rPr lang="en-GB" sz="3000"/>
              <a:t> as a </a:t>
            </a:r>
            <a:r>
              <a:rPr lang="en-GB" sz="3000"/>
              <a:t>feature ? </a:t>
            </a:r>
            <a:endParaRPr sz="3000"/>
          </a:p>
        </p:txBody>
      </p:sp>
      <p:sp>
        <p:nvSpPr>
          <p:cNvPr id="128" name="Google Shape;128;p21"/>
          <p:cNvSpPr txBox="1"/>
          <p:nvPr>
            <p:ph idx="1" type="subTitle"/>
          </p:nvPr>
        </p:nvSpPr>
        <p:spPr>
          <a:xfrm>
            <a:off x="512200" y="1021100"/>
            <a:ext cx="2431200" cy="304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t>We are not strong enough to tolerate what is harmful to our body and so</a:t>
            </a:r>
            <a:r>
              <a:rPr lang="en-GB" sz="1800"/>
              <a:t> it is clear from swarmplot graph that the people who have weakness will get  a higher chance of corona results to be positive.</a:t>
            </a:r>
            <a:endParaRPr sz="1800"/>
          </a:p>
        </p:txBody>
      </p:sp>
      <p:pic>
        <p:nvPicPr>
          <p:cNvPr id="129" name="Google Shape;129;p21"/>
          <p:cNvPicPr preferRelativeResize="0"/>
          <p:nvPr/>
        </p:nvPicPr>
        <p:blipFill>
          <a:blip r:embed="rId3">
            <a:alphaModFix/>
          </a:blip>
          <a:stretch>
            <a:fillRect/>
          </a:stretch>
        </p:blipFill>
        <p:spPr>
          <a:xfrm>
            <a:off x="3194600" y="789675"/>
            <a:ext cx="5675924" cy="4353824"/>
          </a:xfrm>
          <a:prstGeom prst="rect">
            <a:avLst/>
          </a:prstGeom>
          <a:noFill/>
          <a:ln>
            <a:noFill/>
          </a:ln>
        </p:spPr>
      </p:pic>
      <p:sp>
        <p:nvSpPr>
          <p:cNvPr id="130" name="Google Shape;13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